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9"/>
  </p:notesMasterIdLst>
  <p:sldIdLst>
    <p:sldId id="285" r:id="rId5"/>
    <p:sldId id="287" r:id="rId6"/>
    <p:sldId id="336" r:id="rId7"/>
    <p:sldId id="337" r:id="rId8"/>
    <p:sldId id="338" r:id="rId9"/>
    <p:sldId id="346" r:id="rId10"/>
    <p:sldId id="339" r:id="rId11"/>
    <p:sldId id="341" r:id="rId12"/>
    <p:sldId id="342" r:id="rId13"/>
    <p:sldId id="345" r:id="rId14"/>
    <p:sldId id="343" r:id="rId15"/>
    <p:sldId id="347" r:id="rId16"/>
    <p:sldId id="335" r:id="rId17"/>
    <p:sldId id="292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333" r:id="rId26"/>
    <p:sldId id="334" r:id="rId27"/>
    <p:sldId id="314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73"/>
    <p:restoredTop sz="94645"/>
  </p:normalViewPr>
  <p:slideViewPr>
    <p:cSldViewPr>
      <p:cViewPr varScale="1">
        <p:scale>
          <a:sx n="59" d="100"/>
          <a:sy n="59" d="100"/>
        </p:scale>
        <p:origin x="114" y="31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9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Backup%20092715\Back\New%20Life\Papers\27K%20Summit\2017\Findings%20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willibert\Downloads\All%20NCR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Backup%20092715\Back\New%20Life\Papers\27K%20Summit\2017\Findings%20dat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Backup%20092715\Back\New%20Life\Papers\27K%20Summit\2017\Findings%20dat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Backup%20092715\Back\New%20Life\Papers\27K%20Summit\2017\Findings%20dat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Backup%20092715\Back\New%20Life\Papers\27K%20Summit\2017\Findings%20data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Backup%20092715\Back\New%20Life\Papers\27K%20Summit\2017\Findings%20data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Backup%20092715\Back\New%20Life\Papers\27K%20Summit\2017\Findings%20data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Backup%20092715\Back\New%20Life\Papers\27K%20Summit\2017\Findings%20data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Backup%20092715\Back\New%20Life\Papers\27K%20Summit\2017\Findings%20data.xlsx" TargetMode="Externa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Sheet3!$A$2</c:f>
              <c:strCache>
                <c:ptCount val="1"/>
                <c:pt idx="0">
                  <c:v>Minor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Sheet3!$B$1:$V$1</c:f>
              <c:strCache>
                <c:ptCount val="21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A.5</c:v>
                </c:pt>
                <c:pt idx="8">
                  <c:v>A.6</c:v>
                </c:pt>
                <c:pt idx="9">
                  <c:v>A.7</c:v>
                </c:pt>
                <c:pt idx="10">
                  <c:v>A.8</c:v>
                </c:pt>
                <c:pt idx="11">
                  <c:v>A.9</c:v>
                </c:pt>
                <c:pt idx="12">
                  <c:v>A.10</c:v>
                </c:pt>
                <c:pt idx="13">
                  <c:v>A.11</c:v>
                </c:pt>
                <c:pt idx="14">
                  <c:v>A.12</c:v>
                </c:pt>
                <c:pt idx="15">
                  <c:v>A.13</c:v>
                </c:pt>
                <c:pt idx="16">
                  <c:v>A.14</c:v>
                </c:pt>
                <c:pt idx="17">
                  <c:v>A.15</c:v>
                </c:pt>
                <c:pt idx="18">
                  <c:v>A.16</c:v>
                </c:pt>
                <c:pt idx="19">
                  <c:v>A.17</c:v>
                </c:pt>
                <c:pt idx="20">
                  <c:v>A.18</c:v>
                </c:pt>
              </c:strCache>
            </c:strRef>
          </c:cat>
          <c:val>
            <c:numRef>
              <c:f>Sheet3!$B$2:$V$2</c:f>
              <c:numCache>
                <c:formatCode>General</c:formatCode>
                <c:ptCount val="21"/>
                <c:pt idx="0">
                  <c:v>7</c:v>
                </c:pt>
                <c:pt idx="1">
                  <c:v>5</c:v>
                </c:pt>
                <c:pt idx="2">
                  <c:v>44</c:v>
                </c:pt>
                <c:pt idx="3">
                  <c:v>23</c:v>
                </c:pt>
                <c:pt idx="4">
                  <c:v>1</c:v>
                </c:pt>
                <c:pt idx="5">
                  <c:v>34</c:v>
                </c:pt>
                <c:pt idx="6">
                  <c:v>3</c:v>
                </c:pt>
                <c:pt idx="8">
                  <c:v>3</c:v>
                </c:pt>
                <c:pt idx="9">
                  <c:v>9</c:v>
                </c:pt>
                <c:pt idx="10">
                  <c:v>36</c:v>
                </c:pt>
                <c:pt idx="11">
                  <c:v>11</c:v>
                </c:pt>
                <c:pt idx="12">
                  <c:v>1</c:v>
                </c:pt>
                <c:pt idx="13">
                  <c:v>38</c:v>
                </c:pt>
                <c:pt idx="14">
                  <c:v>14</c:v>
                </c:pt>
                <c:pt idx="15">
                  <c:v>9</c:v>
                </c:pt>
                <c:pt idx="16">
                  <c:v>14</c:v>
                </c:pt>
                <c:pt idx="17">
                  <c:v>11</c:v>
                </c:pt>
                <c:pt idx="18">
                  <c:v>5</c:v>
                </c:pt>
                <c:pt idx="19">
                  <c:v>8</c:v>
                </c:pt>
                <c:pt idx="20">
                  <c:v>3</c:v>
                </c:pt>
              </c:numCache>
            </c:numRef>
          </c:val>
        </c:ser>
        <c:ser>
          <c:idx val="1"/>
          <c:order val="1"/>
          <c:tx>
            <c:strRef>
              <c:f>Sheet3!$A$3</c:f>
              <c:strCache>
                <c:ptCount val="1"/>
                <c:pt idx="0">
                  <c:v>Major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Sheet3!$B$1:$V$1</c:f>
              <c:strCache>
                <c:ptCount val="21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A.5</c:v>
                </c:pt>
                <c:pt idx="8">
                  <c:v>A.6</c:v>
                </c:pt>
                <c:pt idx="9">
                  <c:v>A.7</c:v>
                </c:pt>
                <c:pt idx="10">
                  <c:v>A.8</c:v>
                </c:pt>
                <c:pt idx="11">
                  <c:v>A.9</c:v>
                </c:pt>
                <c:pt idx="12">
                  <c:v>A.10</c:v>
                </c:pt>
                <c:pt idx="13">
                  <c:v>A.11</c:v>
                </c:pt>
                <c:pt idx="14">
                  <c:v>A.12</c:v>
                </c:pt>
                <c:pt idx="15">
                  <c:v>A.13</c:v>
                </c:pt>
                <c:pt idx="16">
                  <c:v>A.14</c:v>
                </c:pt>
                <c:pt idx="17">
                  <c:v>A.15</c:v>
                </c:pt>
                <c:pt idx="18">
                  <c:v>A.16</c:v>
                </c:pt>
                <c:pt idx="19">
                  <c:v>A.17</c:v>
                </c:pt>
                <c:pt idx="20">
                  <c:v>A.18</c:v>
                </c:pt>
              </c:strCache>
            </c:strRef>
          </c:cat>
          <c:val>
            <c:numRef>
              <c:f>Sheet3!$B$3:$V$3</c:f>
              <c:numCache>
                <c:formatCode>General</c:formatCode>
                <c:ptCount val="21"/>
                <c:pt idx="0">
                  <c:v>2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5">
                  <c:v>4</c:v>
                </c:pt>
                <c:pt idx="9">
                  <c:v>1</c:v>
                </c:pt>
                <c:pt idx="10">
                  <c:v>1</c:v>
                </c:pt>
                <c:pt idx="1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58514864"/>
        <c:axId val="458516824"/>
        <c:axId val="0"/>
      </c:bar3DChart>
      <c:catAx>
        <c:axId val="458514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516824"/>
        <c:crosses val="autoZero"/>
        <c:auto val="1"/>
        <c:lblAlgn val="ctr"/>
        <c:lblOffset val="100"/>
        <c:noMultiLvlLbl val="0"/>
      </c:catAx>
      <c:valAx>
        <c:axId val="458516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514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1/1/2013-10/1/2017   nc</a:t>
            </a:r>
            <a:r>
              <a:rPr lang="en-US" baseline="0"/>
              <a:t> by clause / control</a:t>
            </a:r>
          </a:p>
        </c:rich>
      </c:tx>
      <c:layout>
        <c:manualLayout>
          <c:xMode val="edge"/>
          <c:yMode val="edge"/>
          <c:x val="0.40115966754155702"/>
          <c:y val="2.77777777777778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Sheet2!$G$25:$G$45</c:f>
              <c:strCache>
                <c:ptCount val="21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A.5</c:v>
                </c:pt>
                <c:pt idx="8">
                  <c:v>A.6</c:v>
                </c:pt>
                <c:pt idx="9">
                  <c:v>A.7</c:v>
                </c:pt>
                <c:pt idx="10">
                  <c:v>A.8</c:v>
                </c:pt>
                <c:pt idx="11">
                  <c:v>A.9</c:v>
                </c:pt>
                <c:pt idx="12">
                  <c:v>A.10</c:v>
                </c:pt>
                <c:pt idx="13">
                  <c:v>A.11</c:v>
                </c:pt>
                <c:pt idx="14">
                  <c:v>A.12</c:v>
                </c:pt>
                <c:pt idx="15">
                  <c:v>A.13</c:v>
                </c:pt>
                <c:pt idx="16">
                  <c:v>A.14</c:v>
                </c:pt>
                <c:pt idx="17">
                  <c:v>A.15</c:v>
                </c:pt>
                <c:pt idx="18">
                  <c:v>A.16</c:v>
                </c:pt>
                <c:pt idx="19">
                  <c:v>A.17</c:v>
                </c:pt>
                <c:pt idx="20">
                  <c:v>A.18</c:v>
                </c:pt>
              </c:strCache>
            </c:strRef>
          </c:cat>
          <c:val>
            <c:numRef>
              <c:f>Sheet2!$H$25:$H$45</c:f>
              <c:numCache>
                <c:formatCode>General</c:formatCode>
                <c:ptCount val="21"/>
                <c:pt idx="0">
                  <c:v>9</c:v>
                </c:pt>
                <c:pt idx="1">
                  <c:v>29</c:v>
                </c:pt>
                <c:pt idx="2">
                  <c:v>36</c:v>
                </c:pt>
                <c:pt idx="3">
                  <c:v>51</c:v>
                </c:pt>
                <c:pt idx="4">
                  <c:v>30</c:v>
                </c:pt>
                <c:pt idx="5">
                  <c:v>154</c:v>
                </c:pt>
                <c:pt idx="6">
                  <c:v>60</c:v>
                </c:pt>
                <c:pt idx="7">
                  <c:v>4</c:v>
                </c:pt>
                <c:pt idx="8">
                  <c:v>24</c:v>
                </c:pt>
                <c:pt idx="9">
                  <c:v>37</c:v>
                </c:pt>
                <c:pt idx="10">
                  <c:v>173</c:v>
                </c:pt>
                <c:pt idx="11">
                  <c:v>97</c:v>
                </c:pt>
                <c:pt idx="12">
                  <c:v>14</c:v>
                </c:pt>
                <c:pt idx="13">
                  <c:v>210</c:v>
                </c:pt>
                <c:pt idx="14">
                  <c:v>135</c:v>
                </c:pt>
                <c:pt idx="15">
                  <c:v>28</c:v>
                </c:pt>
                <c:pt idx="16">
                  <c:v>34</c:v>
                </c:pt>
                <c:pt idx="17">
                  <c:v>50</c:v>
                </c:pt>
                <c:pt idx="18">
                  <c:v>45</c:v>
                </c:pt>
                <c:pt idx="19">
                  <c:v>97</c:v>
                </c:pt>
                <c:pt idx="20">
                  <c:v>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7944496"/>
        <c:axId val="607799896"/>
      </c:barChart>
      <c:catAx>
        <c:axId val="457944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7799896"/>
        <c:crosses val="autoZero"/>
        <c:auto val="1"/>
        <c:lblAlgn val="ctr"/>
        <c:lblOffset val="100"/>
        <c:noMultiLvlLbl val="0"/>
      </c:catAx>
      <c:valAx>
        <c:axId val="607799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944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Large Client</a:t>
            </a:r>
          </a:p>
        </c:rich>
      </c:tx>
      <c:layout>
        <c:manualLayout>
          <c:xMode val="edge"/>
          <c:yMode val="edge"/>
          <c:x val="0.30393744531933498"/>
          <c:y val="4.16666666666666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Sheet5!$B$1:$V$1</c:f>
              <c:strCache>
                <c:ptCount val="21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A.5</c:v>
                </c:pt>
                <c:pt idx="8">
                  <c:v>A.6</c:v>
                </c:pt>
                <c:pt idx="9">
                  <c:v>A.7</c:v>
                </c:pt>
                <c:pt idx="10">
                  <c:v>A.8</c:v>
                </c:pt>
                <c:pt idx="11">
                  <c:v>A.9</c:v>
                </c:pt>
                <c:pt idx="12">
                  <c:v>A.10</c:v>
                </c:pt>
                <c:pt idx="13">
                  <c:v>A.11</c:v>
                </c:pt>
                <c:pt idx="14">
                  <c:v>A.12</c:v>
                </c:pt>
                <c:pt idx="15">
                  <c:v>A.13</c:v>
                </c:pt>
                <c:pt idx="16">
                  <c:v>A.14</c:v>
                </c:pt>
                <c:pt idx="17">
                  <c:v>A.15</c:v>
                </c:pt>
                <c:pt idx="18">
                  <c:v>A.16</c:v>
                </c:pt>
                <c:pt idx="19">
                  <c:v>A.17</c:v>
                </c:pt>
                <c:pt idx="20">
                  <c:v>A.18</c:v>
                </c:pt>
              </c:strCache>
            </c:strRef>
          </c:cat>
          <c:val>
            <c:numRef>
              <c:f>Sheet5!$B$2:$V$2</c:f>
              <c:numCache>
                <c:formatCode>General</c:formatCode>
                <c:ptCount val="21"/>
                <c:pt idx="0">
                  <c:v>4</c:v>
                </c:pt>
                <c:pt idx="1">
                  <c:v>2</c:v>
                </c:pt>
                <c:pt idx="2">
                  <c:v>18</c:v>
                </c:pt>
                <c:pt idx="3">
                  <c:v>10</c:v>
                </c:pt>
                <c:pt idx="5">
                  <c:v>12</c:v>
                </c:pt>
                <c:pt idx="6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14</c:v>
                </c:pt>
                <c:pt idx="11">
                  <c:v>2</c:v>
                </c:pt>
                <c:pt idx="12">
                  <c:v>1</c:v>
                </c:pt>
                <c:pt idx="13">
                  <c:v>17</c:v>
                </c:pt>
                <c:pt idx="14">
                  <c:v>5</c:v>
                </c:pt>
                <c:pt idx="15">
                  <c:v>4</c:v>
                </c:pt>
                <c:pt idx="16">
                  <c:v>3</c:v>
                </c:pt>
                <c:pt idx="17">
                  <c:v>6</c:v>
                </c:pt>
                <c:pt idx="18">
                  <c:v>2</c:v>
                </c:pt>
                <c:pt idx="19">
                  <c:v>4</c:v>
                </c:pt>
                <c:pt idx="20">
                  <c:v>1</c:v>
                </c:pt>
              </c:numCache>
            </c:numRef>
          </c:val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Sheet5!$B$1:$V$1</c:f>
              <c:strCache>
                <c:ptCount val="21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A.5</c:v>
                </c:pt>
                <c:pt idx="8">
                  <c:v>A.6</c:v>
                </c:pt>
                <c:pt idx="9">
                  <c:v>A.7</c:v>
                </c:pt>
                <c:pt idx="10">
                  <c:v>A.8</c:v>
                </c:pt>
                <c:pt idx="11">
                  <c:v>A.9</c:v>
                </c:pt>
                <c:pt idx="12">
                  <c:v>A.10</c:v>
                </c:pt>
                <c:pt idx="13">
                  <c:v>A.11</c:v>
                </c:pt>
                <c:pt idx="14">
                  <c:v>A.12</c:v>
                </c:pt>
                <c:pt idx="15">
                  <c:v>A.13</c:v>
                </c:pt>
                <c:pt idx="16">
                  <c:v>A.14</c:v>
                </c:pt>
                <c:pt idx="17">
                  <c:v>A.15</c:v>
                </c:pt>
                <c:pt idx="18">
                  <c:v>A.16</c:v>
                </c:pt>
                <c:pt idx="19">
                  <c:v>A.17</c:v>
                </c:pt>
                <c:pt idx="20">
                  <c:v>A.18</c:v>
                </c:pt>
              </c:strCache>
            </c:strRef>
          </c:cat>
          <c:val>
            <c:numRef>
              <c:f>Sheet5!$B$3:$V$3</c:f>
              <c:numCache>
                <c:formatCode>General</c:formatCode>
                <c:ptCount val="21"/>
                <c:pt idx="0">
                  <c:v>1</c:v>
                </c:pt>
                <c:pt idx="2">
                  <c:v>2</c:v>
                </c:pt>
                <c:pt idx="3">
                  <c:v>1</c:v>
                </c:pt>
                <c:pt idx="9">
                  <c:v>1</c:v>
                </c:pt>
                <c:pt idx="10">
                  <c:v>1</c:v>
                </c:pt>
                <c:pt idx="1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14328656"/>
        <c:axId val="614329048"/>
      </c:barChart>
      <c:catAx>
        <c:axId val="614328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4329048"/>
        <c:crosses val="autoZero"/>
        <c:auto val="1"/>
        <c:lblAlgn val="ctr"/>
        <c:lblOffset val="100"/>
        <c:noMultiLvlLbl val="0"/>
      </c:catAx>
      <c:valAx>
        <c:axId val="614329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4328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Medium Client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Sheet5!$B$4:$V$4</c:f>
              <c:strCache>
                <c:ptCount val="21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A.5</c:v>
                </c:pt>
                <c:pt idx="8">
                  <c:v>A.6</c:v>
                </c:pt>
                <c:pt idx="9">
                  <c:v>A.7</c:v>
                </c:pt>
                <c:pt idx="10">
                  <c:v>A.8</c:v>
                </c:pt>
                <c:pt idx="11">
                  <c:v>A.9</c:v>
                </c:pt>
                <c:pt idx="12">
                  <c:v>A.10</c:v>
                </c:pt>
                <c:pt idx="13">
                  <c:v>A.11</c:v>
                </c:pt>
                <c:pt idx="14">
                  <c:v>A.12</c:v>
                </c:pt>
                <c:pt idx="15">
                  <c:v>A.13</c:v>
                </c:pt>
                <c:pt idx="16">
                  <c:v>A.14</c:v>
                </c:pt>
                <c:pt idx="17">
                  <c:v>A.15</c:v>
                </c:pt>
                <c:pt idx="18">
                  <c:v>A.16</c:v>
                </c:pt>
                <c:pt idx="19">
                  <c:v>A.17</c:v>
                </c:pt>
                <c:pt idx="20">
                  <c:v>A.18</c:v>
                </c:pt>
              </c:strCache>
            </c:strRef>
          </c:cat>
          <c:val>
            <c:numRef>
              <c:f>Sheet5!$B$5:$V$5</c:f>
              <c:numCache>
                <c:formatCode>General</c:formatCode>
                <c:ptCount val="21"/>
                <c:pt idx="0">
                  <c:v>2</c:v>
                </c:pt>
                <c:pt idx="1">
                  <c:v>1</c:v>
                </c:pt>
                <c:pt idx="2">
                  <c:v>16</c:v>
                </c:pt>
                <c:pt idx="3">
                  <c:v>14</c:v>
                </c:pt>
                <c:pt idx="5">
                  <c:v>18</c:v>
                </c:pt>
                <c:pt idx="6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19</c:v>
                </c:pt>
                <c:pt idx="11">
                  <c:v>8</c:v>
                </c:pt>
                <c:pt idx="13">
                  <c:v>20</c:v>
                </c:pt>
                <c:pt idx="14">
                  <c:v>5</c:v>
                </c:pt>
                <c:pt idx="15">
                  <c:v>3</c:v>
                </c:pt>
                <c:pt idx="16">
                  <c:v>6</c:v>
                </c:pt>
                <c:pt idx="17">
                  <c:v>1</c:v>
                </c:pt>
                <c:pt idx="18">
                  <c:v>3</c:v>
                </c:pt>
                <c:pt idx="19">
                  <c:v>4</c:v>
                </c:pt>
                <c:pt idx="20">
                  <c:v>2</c:v>
                </c:pt>
              </c:numCache>
            </c:numRef>
          </c:val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Sheet5!$B$4:$V$4</c:f>
              <c:strCache>
                <c:ptCount val="21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A.5</c:v>
                </c:pt>
                <c:pt idx="8">
                  <c:v>A.6</c:v>
                </c:pt>
                <c:pt idx="9">
                  <c:v>A.7</c:v>
                </c:pt>
                <c:pt idx="10">
                  <c:v>A.8</c:v>
                </c:pt>
                <c:pt idx="11">
                  <c:v>A.9</c:v>
                </c:pt>
                <c:pt idx="12">
                  <c:v>A.10</c:v>
                </c:pt>
                <c:pt idx="13">
                  <c:v>A.11</c:v>
                </c:pt>
                <c:pt idx="14">
                  <c:v>A.12</c:v>
                </c:pt>
                <c:pt idx="15">
                  <c:v>A.13</c:v>
                </c:pt>
                <c:pt idx="16">
                  <c:v>A.14</c:v>
                </c:pt>
                <c:pt idx="17">
                  <c:v>A.15</c:v>
                </c:pt>
                <c:pt idx="18">
                  <c:v>A.16</c:v>
                </c:pt>
                <c:pt idx="19">
                  <c:v>A.17</c:v>
                </c:pt>
                <c:pt idx="20">
                  <c:v>A.18</c:v>
                </c:pt>
              </c:strCache>
            </c:strRef>
          </c:cat>
          <c:val>
            <c:numRef>
              <c:f>Sheet5!$B$6:$V$6</c:f>
              <c:numCache>
                <c:formatCode>General</c:formatCode>
                <c:ptCount val="21"/>
                <c:pt idx="1">
                  <c:v>1</c:v>
                </c:pt>
                <c:pt idx="2">
                  <c:v>1</c:v>
                </c:pt>
                <c:pt idx="5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13488416"/>
        <c:axId val="613488024"/>
      </c:barChart>
      <c:catAx>
        <c:axId val="613488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3488024"/>
        <c:crosses val="autoZero"/>
        <c:auto val="1"/>
        <c:lblAlgn val="ctr"/>
        <c:lblOffset val="100"/>
        <c:noMultiLvlLbl val="0"/>
      </c:catAx>
      <c:valAx>
        <c:axId val="61348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3488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Small Client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Sheet5!$B$7:$V$7</c:f>
              <c:strCache>
                <c:ptCount val="21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A.5</c:v>
                </c:pt>
                <c:pt idx="8">
                  <c:v>A.6</c:v>
                </c:pt>
                <c:pt idx="9">
                  <c:v>A.7</c:v>
                </c:pt>
                <c:pt idx="10">
                  <c:v>A.8</c:v>
                </c:pt>
                <c:pt idx="11">
                  <c:v>A.9</c:v>
                </c:pt>
                <c:pt idx="12">
                  <c:v>A.10</c:v>
                </c:pt>
                <c:pt idx="13">
                  <c:v>A.11</c:v>
                </c:pt>
                <c:pt idx="14">
                  <c:v>A.12</c:v>
                </c:pt>
                <c:pt idx="15">
                  <c:v>A.13</c:v>
                </c:pt>
                <c:pt idx="16">
                  <c:v>A.14</c:v>
                </c:pt>
                <c:pt idx="17">
                  <c:v>A.15</c:v>
                </c:pt>
                <c:pt idx="18">
                  <c:v>A.16</c:v>
                </c:pt>
                <c:pt idx="19">
                  <c:v>A.17</c:v>
                </c:pt>
                <c:pt idx="20">
                  <c:v>A.18</c:v>
                </c:pt>
              </c:strCache>
            </c:strRef>
          </c:cat>
          <c:val>
            <c:numRef>
              <c:f>Sheet5!$B$8:$V$8</c:f>
              <c:numCache>
                <c:formatCode>General</c:formatCode>
                <c:ptCount val="21"/>
                <c:pt idx="0">
                  <c:v>1</c:v>
                </c:pt>
                <c:pt idx="1">
                  <c:v>2</c:v>
                </c:pt>
                <c:pt idx="2">
                  <c:v>10</c:v>
                </c:pt>
                <c:pt idx="3">
                  <c:v>1</c:v>
                </c:pt>
                <c:pt idx="4">
                  <c:v>1</c:v>
                </c:pt>
                <c:pt idx="5">
                  <c:v>3</c:v>
                </c:pt>
                <c:pt idx="9">
                  <c:v>3</c:v>
                </c:pt>
                <c:pt idx="10">
                  <c:v>4</c:v>
                </c:pt>
                <c:pt idx="11">
                  <c:v>1</c:v>
                </c:pt>
                <c:pt idx="13">
                  <c:v>1</c:v>
                </c:pt>
                <c:pt idx="14">
                  <c:v>4</c:v>
                </c:pt>
                <c:pt idx="15">
                  <c:v>2</c:v>
                </c:pt>
                <c:pt idx="16">
                  <c:v>5</c:v>
                </c:pt>
                <c:pt idx="17">
                  <c:v>4</c:v>
                </c:pt>
              </c:numCache>
            </c:numRef>
          </c:val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Sheet5!$B$7:$V$7</c:f>
              <c:strCache>
                <c:ptCount val="21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A.5</c:v>
                </c:pt>
                <c:pt idx="8">
                  <c:v>A.6</c:v>
                </c:pt>
                <c:pt idx="9">
                  <c:v>A.7</c:v>
                </c:pt>
                <c:pt idx="10">
                  <c:v>A.8</c:v>
                </c:pt>
                <c:pt idx="11">
                  <c:v>A.9</c:v>
                </c:pt>
                <c:pt idx="12">
                  <c:v>A.10</c:v>
                </c:pt>
                <c:pt idx="13">
                  <c:v>A.11</c:v>
                </c:pt>
                <c:pt idx="14">
                  <c:v>A.12</c:v>
                </c:pt>
                <c:pt idx="15">
                  <c:v>A.13</c:v>
                </c:pt>
                <c:pt idx="16">
                  <c:v>A.14</c:v>
                </c:pt>
                <c:pt idx="17">
                  <c:v>A.15</c:v>
                </c:pt>
                <c:pt idx="18">
                  <c:v>A.16</c:v>
                </c:pt>
                <c:pt idx="19">
                  <c:v>A.17</c:v>
                </c:pt>
                <c:pt idx="20">
                  <c:v>A.18</c:v>
                </c:pt>
              </c:strCache>
            </c:strRef>
          </c:cat>
          <c:val>
            <c:numRef>
              <c:f>Sheet5!$B$9:$V$9</c:f>
              <c:numCache>
                <c:formatCode>General</c:formatCode>
                <c:ptCount val="21"/>
                <c:pt idx="0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13488808"/>
        <c:axId val="613489200"/>
      </c:barChart>
      <c:catAx>
        <c:axId val="613488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3489200"/>
        <c:crosses val="autoZero"/>
        <c:auto val="1"/>
        <c:lblAlgn val="ctr"/>
        <c:lblOffset val="100"/>
        <c:noMultiLvlLbl val="0"/>
      </c:catAx>
      <c:valAx>
        <c:axId val="61348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3488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Large Client</a:t>
            </a:r>
          </a:p>
        </c:rich>
      </c:tx>
      <c:layout>
        <c:manualLayout>
          <c:xMode val="edge"/>
          <c:yMode val="edge"/>
          <c:x val="0.30393744531933498"/>
          <c:y val="4.16666666666666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Sheet5!$B$1:$V$1</c:f>
              <c:strCache>
                <c:ptCount val="21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A.5</c:v>
                </c:pt>
                <c:pt idx="8">
                  <c:v>A.6</c:v>
                </c:pt>
                <c:pt idx="9">
                  <c:v>A.7</c:v>
                </c:pt>
                <c:pt idx="10">
                  <c:v>A.8</c:v>
                </c:pt>
                <c:pt idx="11">
                  <c:v>A.9</c:v>
                </c:pt>
                <c:pt idx="12">
                  <c:v>A.10</c:v>
                </c:pt>
                <c:pt idx="13">
                  <c:v>A.11</c:v>
                </c:pt>
                <c:pt idx="14">
                  <c:v>A.12</c:v>
                </c:pt>
                <c:pt idx="15">
                  <c:v>A.13</c:v>
                </c:pt>
                <c:pt idx="16">
                  <c:v>A.14</c:v>
                </c:pt>
                <c:pt idx="17">
                  <c:v>A.15</c:v>
                </c:pt>
                <c:pt idx="18">
                  <c:v>A.16</c:v>
                </c:pt>
                <c:pt idx="19">
                  <c:v>A.17</c:v>
                </c:pt>
                <c:pt idx="20">
                  <c:v>A.18</c:v>
                </c:pt>
              </c:strCache>
            </c:strRef>
          </c:cat>
          <c:val>
            <c:numRef>
              <c:f>Sheet5!$B$2:$V$2</c:f>
              <c:numCache>
                <c:formatCode>General</c:formatCode>
                <c:ptCount val="21"/>
                <c:pt idx="0">
                  <c:v>4</c:v>
                </c:pt>
                <c:pt idx="1">
                  <c:v>2</c:v>
                </c:pt>
                <c:pt idx="2">
                  <c:v>18</c:v>
                </c:pt>
                <c:pt idx="3">
                  <c:v>10</c:v>
                </c:pt>
                <c:pt idx="5">
                  <c:v>12</c:v>
                </c:pt>
                <c:pt idx="6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14</c:v>
                </c:pt>
                <c:pt idx="11">
                  <c:v>2</c:v>
                </c:pt>
                <c:pt idx="12">
                  <c:v>1</c:v>
                </c:pt>
                <c:pt idx="13">
                  <c:v>17</c:v>
                </c:pt>
                <c:pt idx="14">
                  <c:v>5</c:v>
                </c:pt>
                <c:pt idx="15">
                  <c:v>4</c:v>
                </c:pt>
                <c:pt idx="16">
                  <c:v>3</c:v>
                </c:pt>
                <c:pt idx="17">
                  <c:v>6</c:v>
                </c:pt>
                <c:pt idx="18">
                  <c:v>2</c:v>
                </c:pt>
                <c:pt idx="19">
                  <c:v>4</c:v>
                </c:pt>
                <c:pt idx="20">
                  <c:v>1</c:v>
                </c:pt>
              </c:numCache>
            </c:numRef>
          </c:val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Sheet5!$B$1:$V$1</c:f>
              <c:strCache>
                <c:ptCount val="21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A.5</c:v>
                </c:pt>
                <c:pt idx="8">
                  <c:v>A.6</c:v>
                </c:pt>
                <c:pt idx="9">
                  <c:v>A.7</c:v>
                </c:pt>
                <c:pt idx="10">
                  <c:v>A.8</c:v>
                </c:pt>
                <c:pt idx="11">
                  <c:v>A.9</c:v>
                </c:pt>
                <c:pt idx="12">
                  <c:v>A.10</c:v>
                </c:pt>
                <c:pt idx="13">
                  <c:v>A.11</c:v>
                </c:pt>
                <c:pt idx="14">
                  <c:v>A.12</c:v>
                </c:pt>
                <c:pt idx="15">
                  <c:v>A.13</c:v>
                </c:pt>
                <c:pt idx="16">
                  <c:v>A.14</c:v>
                </c:pt>
                <c:pt idx="17">
                  <c:v>A.15</c:v>
                </c:pt>
                <c:pt idx="18">
                  <c:v>A.16</c:v>
                </c:pt>
                <c:pt idx="19">
                  <c:v>A.17</c:v>
                </c:pt>
                <c:pt idx="20">
                  <c:v>A.18</c:v>
                </c:pt>
              </c:strCache>
            </c:strRef>
          </c:cat>
          <c:val>
            <c:numRef>
              <c:f>Sheet5!$B$3:$V$3</c:f>
              <c:numCache>
                <c:formatCode>General</c:formatCode>
                <c:ptCount val="21"/>
                <c:pt idx="0">
                  <c:v>1</c:v>
                </c:pt>
                <c:pt idx="2">
                  <c:v>2</c:v>
                </c:pt>
                <c:pt idx="3">
                  <c:v>1</c:v>
                </c:pt>
                <c:pt idx="9">
                  <c:v>1</c:v>
                </c:pt>
                <c:pt idx="10">
                  <c:v>1</c:v>
                </c:pt>
                <c:pt idx="1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13489592"/>
        <c:axId val="613489984"/>
      </c:barChart>
      <c:catAx>
        <c:axId val="613489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3489984"/>
        <c:crosses val="autoZero"/>
        <c:auto val="1"/>
        <c:lblAlgn val="ctr"/>
        <c:lblOffset val="100"/>
        <c:noMultiLvlLbl val="0"/>
      </c:catAx>
      <c:valAx>
        <c:axId val="613489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348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Medium Client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Sheet5!$B$4:$V$4</c:f>
              <c:strCache>
                <c:ptCount val="21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A.5</c:v>
                </c:pt>
                <c:pt idx="8">
                  <c:v>A.6</c:v>
                </c:pt>
                <c:pt idx="9">
                  <c:v>A.7</c:v>
                </c:pt>
                <c:pt idx="10">
                  <c:v>A.8</c:v>
                </c:pt>
                <c:pt idx="11">
                  <c:v>A.9</c:v>
                </c:pt>
                <c:pt idx="12">
                  <c:v>A.10</c:v>
                </c:pt>
                <c:pt idx="13">
                  <c:v>A.11</c:v>
                </c:pt>
                <c:pt idx="14">
                  <c:v>A.12</c:v>
                </c:pt>
                <c:pt idx="15">
                  <c:v>A.13</c:v>
                </c:pt>
                <c:pt idx="16">
                  <c:v>A.14</c:v>
                </c:pt>
                <c:pt idx="17">
                  <c:v>A.15</c:v>
                </c:pt>
                <c:pt idx="18">
                  <c:v>A.16</c:v>
                </c:pt>
                <c:pt idx="19">
                  <c:v>A.17</c:v>
                </c:pt>
                <c:pt idx="20">
                  <c:v>A.18</c:v>
                </c:pt>
              </c:strCache>
            </c:strRef>
          </c:cat>
          <c:val>
            <c:numRef>
              <c:f>Sheet5!$B$5:$V$5</c:f>
              <c:numCache>
                <c:formatCode>General</c:formatCode>
                <c:ptCount val="21"/>
                <c:pt idx="0">
                  <c:v>2</c:v>
                </c:pt>
                <c:pt idx="1">
                  <c:v>1</c:v>
                </c:pt>
                <c:pt idx="2">
                  <c:v>16</c:v>
                </c:pt>
                <c:pt idx="3">
                  <c:v>14</c:v>
                </c:pt>
                <c:pt idx="5">
                  <c:v>18</c:v>
                </c:pt>
                <c:pt idx="6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19</c:v>
                </c:pt>
                <c:pt idx="11">
                  <c:v>8</c:v>
                </c:pt>
                <c:pt idx="13">
                  <c:v>20</c:v>
                </c:pt>
                <c:pt idx="14">
                  <c:v>5</c:v>
                </c:pt>
                <c:pt idx="15">
                  <c:v>3</c:v>
                </c:pt>
                <c:pt idx="16">
                  <c:v>6</c:v>
                </c:pt>
                <c:pt idx="17">
                  <c:v>1</c:v>
                </c:pt>
                <c:pt idx="18">
                  <c:v>3</c:v>
                </c:pt>
                <c:pt idx="19">
                  <c:v>4</c:v>
                </c:pt>
                <c:pt idx="20">
                  <c:v>2</c:v>
                </c:pt>
              </c:numCache>
            </c:numRef>
          </c:val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Sheet5!$B$4:$V$4</c:f>
              <c:strCache>
                <c:ptCount val="21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A.5</c:v>
                </c:pt>
                <c:pt idx="8">
                  <c:v>A.6</c:v>
                </c:pt>
                <c:pt idx="9">
                  <c:v>A.7</c:v>
                </c:pt>
                <c:pt idx="10">
                  <c:v>A.8</c:v>
                </c:pt>
                <c:pt idx="11">
                  <c:v>A.9</c:v>
                </c:pt>
                <c:pt idx="12">
                  <c:v>A.10</c:v>
                </c:pt>
                <c:pt idx="13">
                  <c:v>A.11</c:v>
                </c:pt>
                <c:pt idx="14">
                  <c:v>A.12</c:v>
                </c:pt>
                <c:pt idx="15">
                  <c:v>A.13</c:v>
                </c:pt>
                <c:pt idx="16">
                  <c:v>A.14</c:v>
                </c:pt>
                <c:pt idx="17">
                  <c:v>A.15</c:v>
                </c:pt>
                <c:pt idx="18">
                  <c:v>A.16</c:v>
                </c:pt>
                <c:pt idx="19">
                  <c:v>A.17</c:v>
                </c:pt>
                <c:pt idx="20">
                  <c:v>A.18</c:v>
                </c:pt>
              </c:strCache>
            </c:strRef>
          </c:cat>
          <c:val>
            <c:numRef>
              <c:f>Sheet5!$B$6:$V$6</c:f>
              <c:numCache>
                <c:formatCode>General</c:formatCode>
                <c:ptCount val="21"/>
                <c:pt idx="1">
                  <c:v>1</c:v>
                </c:pt>
                <c:pt idx="2">
                  <c:v>1</c:v>
                </c:pt>
                <c:pt idx="5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13485672"/>
        <c:axId val="613482928"/>
      </c:barChart>
      <c:catAx>
        <c:axId val="613485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3482928"/>
        <c:crosses val="autoZero"/>
        <c:auto val="1"/>
        <c:lblAlgn val="ctr"/>
        <c:lblOffset val="100"/>
        <c:noMultiLvlLbl val="0"/>
      </c:catAx>
      <c:valAx>
        <c:axId val="613482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3485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Large Client</a:t>
            </a:r>
          </a:p>
        </c:rich>
      </c:tx>
      <c:layout>
        <c:manualLayout>
          <c:xMode val="edge"/>
          <c:yMode val="edge"/>
          <c:x val="0.30393744531933514"/>
          <c:y val="4.16666666666666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Sheet5!$B$1:$V$1</c:f>
              <c:strCache>
                <c:ptCount val="21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A.5</c:v>
                </c:pt>
                <c:pt idx="8">
                  <c:v>A.6</c:v>
                </c:pt>
                <c:pt idx="9">
                  <c:v>A.7</c:v>
                </c:pt>
                <c:pt idx="10">
                  <c:v>A.8</c:v>
                </c:pt>
                <c:pt idx="11">
                  <c:v>A.9</c:v>
                </c:pt>
                <c:pt idx="12">
                  <c:v>A.10</c:v>
                </c:pt>
                <c:pt idx="13">
                  <c:v>A.11</c:v>
                </c:pt>
                <c:pt idx="14">
                  <c:v>A.12</c:v>
                </c:pt>
                <c:pt idx="15">
                  <c:v>A.13</c:v>
                </c:pt>
                <c:pt idx="16">
                  <c:v>A.14</c:v>
                </c:pt>
                <c:pt idx="17">
                  <c:v>A.15</c:v>
                </c:pt>
                <c:pt idx="18">
                  <c:v>A.16</c:v>
                </c:pt>
                <c:pt idx="19">
                  <c:v>A.17</c:v>
                </c:pt>
                <c:pt idx="20">
                  <c:v>A.18</c:v>
                </c:pt>
              </c:strCache>
            </c:strRef>
          </c:cat>
          <c:val>
            <c:numRef>
              <c:f>Sheet5!$B$2:$V$2</c:f>
              <c:numCache>
                <c:formatCode>General</c:formatCode>
                <c:ptCount val="21"/>
                <c:pt idx="0">
                  <c:v>4</c:v>
                </c:pt>
                <c:pt idx="1">
                  <c:v>2</c:v>
                </c:pt>
                <c:pt idx="2">
                  <c:v>18</c:v>
                </c:pt>
                <c:pt idx="3">
                  <c:v>10</c:v>
                </c:pt>
                <c:pt idx="5">
                  <c:v>12</c:v>
                </c:pt>
                <c:pt idx="6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14</c:v>
                </c:pt>
                <c:pt idx="11">
                  <c:v>2</c:v>
                </c:pt>
                <c:pt idx="12">
                  <c:v>1</c:v>
                </c:pt>
                <c:pt idx="13">
                  <c:v>17</c:v>
                </c:pt>
                <c:pt idx="14">
                  <c:v>5</c:v>
                </c:pt>
                <c:pt idx="15">
                  <c:v>4</c:v>
                </c:pt>
                <c:pt idx="16">
                  <c:v>3</c:v>
                </c:pt>
                <c:pt idx="17">
                  <c:v>6</c:v>
                </c:pt>
                <c:pt idx="18">
                  <c:v>2</c:v>
                </c:pt>
                <c:pt idx="19">
                  <c:v>4</c:v>
                </c:pt>
                <c:pt idx="20">
                  <c:v>1</c:v>
                </c:pt>
              </c:numCache>
            </c:numRef>
          </c:val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Sheet5!$B$1:$V$1</c:f>
              <c:strCache>
                <c:ptCount val="21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A.5</c:v>
                </c:pt>
                <c:pt idx="8">
                  <c:v>A.6</c:v>
                </c:pt>
                <c:pt idx="9">
                  <c:v>A.7</c:v>
                </c:pt>
                <c:pt idx="10">
                  <c:v>A.8</c:v>
                </c:pt>
                <c:pt idx="11">
                  <c:v>A.9</c:v>
                </c:pt>
                <c:pt idx="12">
                  <c:v>A.10</c:v>
                </c:pt>
                <c:pt idx="13">
                  <c:v>A.11</c:v>
                </c:pt>
                <c:pt idx="14">
                  <c:v>A.12</c:v>
                </c:pt>
                <c:pt idx="15">
                  <c:v>A.13</c:v>
                </c:pt>
                <c:pt idx="16">
                  <c:v>A.14</c:v>
                </c:pt>
                <c:pt idx="17">
                  <c:v>A.15</c:v>
                </c:pt>
                <c:pt idx="18">
                  <c:v>A.16</c:v>
                </c:pt>
                <c:pt idx="19">
                  <c:v>A.17</c:v>
                </c:pt>
                <c:pt idx="20">
                  <c:v>A.18</c:v>
                </c:pt>
              </c:strCache>
            </c:strRef>
          </c:cat>
          <c:val>
            <c:numRef>
              <c:f>Sheet5!$B$3:$V$3</c:f>
              <c:numCache>
                <c:formatCode>General</c:formatCode>
                <c:ptCount val="21"/>
                <c:pt idx="0">
                  <c:v>1</c:v>
                </c:pt>
                <c:pt idx="2">
                  <c:v>2</c:v>
                </c:pt>
                <c:pt idx="3">
                  <c:v>1</c:v>
                </c:pt>
                <c:pt idx="9">
                  <c:v>1</c:v>
                </c:pt>
                <c:pt idx="10">
                  <c:v>1</c:v>
                </c:pt>
                <c:pt idx="1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014360"/>
        <c:axId val="7011616"/>
      </c:barChart>
      <c:catAx>
        <c:axId val="7014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11616"/>
        <c:crosses val="autoZero"/>
        <c:auto val="1"/>
        <c:lblAlgn val="ctr"/>
        <c:lblOffset val="100"/>
        <c:noMultiLvlLbl val="0"/>
      </c:catAx>
      <c:valAx>
        <c:axId val="7011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14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Medium Client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Sheet5!$B$4:$V$4</c:f>
              <c:strCache>
                <c:ptCount val="21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A.5</c:v>
                </c:pt>
                <c:pt idx="8">
                  <c:v>A.6</c:v>
                </c:pt>
                <c:pt idx="9">
                  <c:v>A.7</c:v>
                </c:pt>
                <c:pt idx="10">
                  <c:v>A.8</c:v>
                </c:pt>
                <c:pt idx="11">
                  <c:v>A.9</c:v>
                </c:pt>
                <c:pt idx="12">
                  <c:v>A.10</c:v>
                </c:pt>
                <c:pt idx="13">
                  <c:v>A.11</c:v>
                </c:pt>
                <c:pt idx="14">
                  <c:v>A.12</c:v>
                </c:pt>
                <c:pt idx="15">
                  <c:v>A.13</c:v>
                </c:pt>
                <c:pt idx="16">
                  <c:v>A.14</c:v>
                </c:pt>
                <c:pt idx="17">
                  <c:v>A.15</c:v>
                </c:pt>
                <c:pt idx="18">
                  <c:v>A.16</c:v>
                </c:pt>
                <c:pt idx="19">
                  <c:v>A.17</c:v>
                </c:pt>
                <c:pt idx="20">
                  <c:v>A.18</c:v>
                </c:pt>
              </c:strCache>
            </c:strRef>
          </c:cat>
          <c:val>
            <c:numRef>
              <c:f>Sheet5!$B$5:$V$5</c:f>
              <c:numCache>
                <c:formatCode>General</c:formatCode>
                <c:ptCount val="21"/>
                <c:pt idx="0">
                  <c:v>2</c:v>
                </c:pt>
                <c:pt idx="1">
                  <c:v>1</c:v>
                </c:pt>
                <c:pt idx="2">
                  <c:v>16</c:v>
                </c:pt>
                <c:pt idx="3">
                  <c:v>14</c:v>
                </c:pt>
                <c:pt idx="5">
                  <c:v>18</c:v>
                </c:pt>
                <c:pt idx="6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19</c:v>
                </c:pt>
                <c:pt idx="11">
                  <c:v>8</c:v>
                </c:pt>
                <c:pt idx="13">
                  <c:v>20</c:v>
                </c:pt>
                <c:pt idx="14">
                  <c:v>5</c:v>
                </c:pt>
                <c:pt idx="15">
                  <c:v>3</c:v>
                </c:pt>
                <c:pt idx="16">
                  <c:v>6</c:v>
                </c:pt>
                <c:pt idx="17">
                  <c:v>1</c:v>
                </c:pt>
                <c:pt idx="18">
                  <c:v>3</c:v>
                </c:pt>
                <c:pt idx="19">
                  <c:v>4</c:v>
                </c:pt>
                <c:pt idx="20">
                  <c:v>2</c:v>
                </c:pt>
              </c:numCache>
            </c:numRef>
          </c:val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Sheet5!$B$4:$V$4</c:f>
              <c:strCache>
                <c:ptCount val="21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A.5</c:v>
                </c:pt>
                <c:pt idx="8">
                  <c:v>A.6</c:v>
                </c:pt>
                <c:pt idx="9">
                  <c:v>A.7</c:v>
                </c:pt>
                <c:pt idx="10">
                  <c:v>A.8</c:v>
                </c:pt>
                <c:pt idx="11">
                  <c:v>A.9</c:v>
                </c:pt>
                <c:pt idx="12">
                  <c:v>A.10</c:v>
                </c:pt>
                <c:pt idx="13">
                  <c:v>A.11</c:v>
                </c:pt>
                <c:pt idx="14">
                  <c:v>A.12</c:v>
                </c:pt>
                <c:pt idx="15">
                  <c:v>A.13</c:v>
                </c:pt>
                <c:pt idx="16">
                  <c:v>A.14</c:v>
                </c:pt>
                <c:pt idx="17">
                  <c:v>A.15</c:v>
                </c:pt>
                <c:pt idx="18">
                  <c:v>A.16</c:v>
                </c:pt>
                <c:pt idx="19">
                  <c:v>A.17</c:v>
                </c:pt>
                <c:pt idx="20">
                  <c:v>A.18</c:v>
                </c:pt>
              </c:strCache>
            </c:strRef>
          </c:cat>
          <c:val>
            <c:numRef>
              <c:f>Sheet5!$B$6:$V$6</c:f>
              <c:numCache>
                <c:formatCode>General</c:formatCode>
                <c:ptCount val="21"/>
                <c:pt idx="1">
                  <c:v>1</c:v>
                </c:pt>
                <c:pt idx="2">
                  <c:v>1</c:v>
                </c:pt>
                <c:pt idx="5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012792"/>
        <c:axId val="7010832"/>
      </c:barChart>
      <c:catAx>
        <c:axId val="7012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10832"/>
        <c:crosses val="autoZero"/>
        <c:auto val="1"/>
        <c:lblAlgn val="ctr"/>
        <c:lblOffset val="100"/>
        <c:noMultiLvlLbl val="0"/>
      </c:catAx>
      <c:valAx>
        <c:axId val="701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12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Pareto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Sheet9!$A$1:$A$22</c:f>
              <c:strCache>
                <c:ptCount val="22"/>
                <c:pt idx="1">
                  <c:v>6</c:v>
                </c:pt>
                <c:pt idx="2">
                  <c:v>9</c:v>
                </c:pt>
                <c:pt idx="3">
                  <c:v>A.11</c:v>
                </c:pt>
                <c:pt idx="4">
                  <c:v>A.8</c:v>
                </c:pt>
                <c:pt idx="5">
                  <c:v>7</c:v>
                </c:pt>
                <c:pt idx="6">
                  <c:v>A.12</c:v>
                </c:pt>
                <c:pt idx="7">
                  <c:v>A.14</c:v>
                </c:pt>
                <c:pt idx="8">
                  <c:v>A.9</c:v>
                </c:pt>
                <c:pt idx="9">
                  <c:v>A.15</c:v>
                </c:pt>
                <c:pt idx="10">
                  <c:v>A.7</c:v>
                </c:pt>
                <c:pt idx="11">
                  <c:v>A.13</c:v>
                </c:pt>
                <c:pt idx="12">
                  <c:v>4</c:v>
                </c:pt>
                <c:pt idx="13">
                  <c:v>A.17</c:v>
                </c:pt>
                <c:pt idx="14">
                  <c:v>5</c:v>
                </c:pt>
                <c:pt idx="15">
                  <c:v>A.16</c:v>
                </c:pt>
                <c:pt idx="16">
                  <c:v>10</c:v>
                </c:pt>
                <c:pt idx="17">
                  <c:v>A.6</c:v>
                </c:pt>
                <c:pt idx="18">
                  <c:v>A.18</c:v>
                </c:pt>
                <c:pt idx="19">
                  <c:v>8</c:v>
                </c:pt>
                <c:pt idx="20">
                  <c:v>A.10</c:v>
                </c:pt>
                <c:pt idx="21">
                  <c:v>A.5</c:v>
                </c:pt>
              </c:strCache>
            </c:strRef>
          </c:cat>
          <c:val>
            <c:numRef>
              <c:f>Sheet9!$E$1:$E$22</c:f>
              <c:numCache>
                <c:formatCode>0%</c:formatCode>
                <c:ptCount val="22"/>
                <c:pt idx="0" formatCode="General">
                  <c:v>0</c:v>
                </c:pt>
                <c:pt idx="1">
                  <c:v>0.16040955631399301</c:v>
                </c:pt>
                <c:pt idx="2">
                  <c:v>0.290102389078498</c:v>
                </c:pt>
                <c:pt idx="3">
                  <c:v>0.419795221843003</c:v>
                </c:pt>
                <c:pt idx="4">
                  <c:v>0.54607508532423199</c:v>
                </c:pt>
                <c:pt idx="5">
                  <c:v>0.62798634812286702</c:v>
                </c:pt>
                <c:pt idx="6">
                  <c:v>0.67576791808873704</c:v>
                </c:pt>
                <c:pt idx="7">
                  <c:v>0.72354948805460795</c:v>
                </c:pt>
                <c:pt idx="8">
                  <c:v>0.76109215017064802</c:v>
                </c:pt>
                <c:pt idx="9">
                  <c:v>0.79863481228668998</c:v>
                </c:pt>
                <c:pt idx="10">
                  <c:v>0.83276450511945399</c:v>
                </c:pt>
                <c:pt idx="11">
                  <c:v>0.866894197952218</c:v>
                </c:pt>
                <c:pt idx="12">
                  <c:v>0.89761092150170596</c:v>
                </c:pt>
                <c:pt idx="13">
                  <c:v>0.92491467576791797</c:v>
                </c:pt>
                <c:pt idx="14">
                  <c:v>0.94539249146757698</c:v>
                </c:pt>
                <c:pt idx="15">
                  <c:v>0.96245733788395904</c:v>
                </c:pt>
                <c:pt idx="16">
                  <c:v>0.97269624573378799</c:v>
                </c:pt>
                <c:pt idx="17">
                  <c:v>0.98293515358361805</c:v>
                </c:pt>
                <c:pt idx="18">
                  <c:v>0.993174061433447</c:v>
                </c:pt>
                <c:pt idx="19">
                  <c:v>0.99658703071672305</c:v>
                </c:pt>
                <c:pt idx="20">
                  <c:v>1</c:v>
                </c:pt>
                <c:pt idx="21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3485280"/>
        <c:axId val="613486064"/>
      </c:lineChart>
      <c:catAx>
        <c:axId val="61348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3486064"/>
        <c:crosses val="autoZero"/>
        <c:auto val="1"/>
        <c:lblAlgn val="ctr"/>
        <c:lblOffset val="100"/>
        <c:noMultiLvlLbl val="0"/>
      </c:catAx>
      <c:valAx>
        <c:axId val="61348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3485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0.45104</cdr:x>
      <cdr:y>0.41146</cdr:y>
    </cdr:from>
    <cdr:to>
      <cdr:x>0.45313</cdr:x>
      <cdr:y>0.86979</cdr:y>
    </cdr:to>
    <cdr:cxnSp macro="">
      <cdr:nvCxnSpPr>
        <cdr:cNvPr id="3" name="Straight Connector 2"/>
        <cdr:cNvCxnSpPr/>
      </cdr:nvCxnSpPr>
      <cdr:spPr>
        <a:xfrm xmlns:a="http://schemas.openxmlformats.org/drawingml/2006/main" flipH="1">
          <a:off x="2062163" y="1128713"/>
          <a:ext cx="9525" cy="125730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C340D5-12CF-4758-89CF-B8578A784B90}" type="datetimeFigureOut">
              <a:rPr lang="en-GB" smtClean="0"/>
              <a:t>10/10/2017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39F5C6-7765-4492-8AF7-9FC8342A34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590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39F5C6-7765-4492-8AF7-9FC8342A340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380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5F675-74A5-41F3-B1D1-82DB6C63164D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943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>
            <a:off x="8388424" y="6425158"/>
            <a:ext cx="216024" cy="2160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962672" cy="365125"/>
          </a:xfrm>
        </p:spPr>
        <p:txBody>
          <a:bodyPr/>
          <a:lstStyle/>
          <a:p>
            <a:r>
              <a:rPr lang="en-US" smtClean="0"/>
              <a:t>Copyright © 2017  BSI. All rights reserved.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7944" y="6356350"/>
            <a:ext cx="1951856" cy="365125"/>
          </a:xfrm>
        </p:spPr>
        <p:txBody>
          <a:bodyPr/>
          <a:lstStyle/>
          <a:p>
            <a:r>
              <a:rPr lang="en-US" smtClean="0"/>
              <a:t>27K Summit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834B64-FECE-4E34-8376-EE9641AB4B27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378963"/>
            <a:ext cx="370384" cy="26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5095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Copyright © 2017  BSI. All rights reserved.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27K Summit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34B64-FECE-4E34-8376-EE9641AB4B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1289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Copyright © 2017  BSI. All rights reserved.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27K Summit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34B64-FECE-4E34-8376-EE9641AB4B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17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Copyright © 2017  BSI. All rights reserved.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27K Summit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34B64-FECE-4E34-8376-EE9641AB4B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89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4814" y="36"/>
            <a:ext cx="5599187" cy="6857928"/>
          </a:xfrm>
          <a:prstGeom prst="rect">
            <a:avLst/>
          </a:prstGeom>
        </p:spPr>
      </p:pic>
      <p:sp>
        <p:nvSpPr>
          <p:cNvPr id="5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338297" y="2661946"/>
            <a:ext cx="2881312" cy="48668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3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 dirty="0" smtClean="0"/>
              <a:t>Cover slide title</a:t>
            </a:r>
            <a:endParaRPr lang="en-GB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338138" y="3423710"/>
            <a:ext cx="2881312" cy="48668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dirty="0" smtClean="0"/>
              <a:t>Cover slide subtitle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8" y="668140"/>
            <a:ext cx="683893" cy="557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8986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Copyright © 2017  BSI. All rights reserved.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27K Summit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34B64-FECE-4E34-8376-EE9641AB4B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0635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4" r:id="rId3"/>
    <p:sldLayoutId id="2147483655" r:id="rId4"/>
    <p:sldLayoutId id="2147483660" r:id="rId5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Neelov.kar@bsigroup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Willibert.Fabritius@bsigroup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38296" y="2661946"/>
            <a:ext cx="3801655" cy="486683"/>
          </a:xfrm>
        </p:spPr>
        <p:txBody>
          <a:bodyPr>
            <a:noAutofit/>
          </a:bodyPr>
          <a:lstStyle/>
          <a:p>
            <a:r>
              <a:rPr lang="en-US" sz="1800" dirty="0" smtClean="0"/>
              <a:t>Typical </a:t>
            </a:r>
            <a:r>
              <a:rPr lang="en-US" sz="1800" dirty="0"/>
              <a:t>issues when implementing and ISO 27001 management system, and how to avoid them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51534" y="3745903"/>
            <a:ext cx="3575177" cy="486683"/>
          </a:xfrm>
        </p:spPr>
        <p:txBody>
          <a:bodyPr>
            <a:normAutofit fontScale="85000" lnSpcReduction="20000"/>
          </a:bodyPr>
          <a:lstStyle/>
          <a:p>
            <a:r>
              <a:rPr lang="en-US" sz="2000" dirty="0"/>
              <a:t> </a:t>
            </a:r>
            <a:r>
              <a:rPr lang="en-US" sz="2000" b="1" dirty="0">
                <a:solidFill>
                  <a:schemeClr val="tx1"/>
                </a:solidFill>
              </a:rPr>
              <a:t>Neelov Kar, BSI Group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Willy </a:t>
            </a:r>
            <a:r>
              <a:rPr lang="en-US" sz="2000" b="1" dirty="0" err="1" smtClean="0">
                <a:solidFill>
                  <a:schemeClr val="tx1"/>
                </a:solidFill>
              </a:rPr>
              <a:t>Fabritius</a:t>
            </a:r>
            <a:r>
              <a:rPr lang="en-US" sz="2000" b="1" dirty="0" smtClean="0">
                <a:solidFill>
                  <a:schemeClr val="tx1"/>
                </a:solidFill>
              </a:rPr>
              <a:t>, BSI Group</a:t>
            </a:r>
            <a:endParaRPr lang="en-GB" sz="2000" b="1" dirty="0">
              <a:solidFill>
                <a:schemeClr val="tx1"/>
              </a:solidFill>
            </a:endParaRPr>
          </a:p>
        </p:txBody>
      </p:sp>
      <p:pic>
        <p:nvPicPr>
          <p:cNvPr id="8" name="Picture 2" descr="K:\GlobalPortfolioandBrand\Brand PR Comms\Brand\BSI Coat of Arms\BSI Crest\Crest-by-Royal-Charter-small-for-PPT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52221" y="4733119"/>
            <a:ext cx="661094" cy="86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5717" y="4726012"/>
            <a:ext cx="649948" cy="867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K:\GlobalPortfolioandBrand\Brand PR Comms\Brand\Logos\Investors in People logo\IIP_LOGO_BLACK - Preference small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5750" y="4912299"/>
            <a:ext cx="1154593" cy="495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ooter Placeholder 2"/>
          <p:cNvSpPr txBox="1">
            <a:spLocks/>
          </p:cNvSpPr>
          <p:nvPr/>
        </p:nvSpPr>
        <p:spPr>
          <a:xfrm>
            <a:off x="818292" y="6248197"/>
            <a:ext cx="3086100" cy="2137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600" dirty="0" smtClean="0"/>
              <a:t>Copyright © 2016 BSI. All rights reserved.</a:t>
            </a:r>
            <a:endParaRPr lang="en-GB" sz="600" dirty="0"/>
          </a:p>
        </p:txBody>
      </p:sp>
    </p:spTree>
    <p:extLst>
      <p:ext uri="{BB962C8B-B14F-4D97-AF65-F5344CB8AC3E}">
        <p14:creationId xmlns:p14="http://schemas.microsoft.com/office/powerpoint/2010/main" val="116166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8439150" y="6424144"/>
            <a:ext cx="245216" cy="2452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Analysis of Issues from Past Audit Data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Issues in Implementation of ISO 27001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General Security Threat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Some Challenges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Q &amp; 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27K Summit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88424" y="6356350"/>
            <a:ext cx="298376" cy="365125"/>
          </a:xfrm>
        </p:spPr>
        <p:txBody>
          <a:bodyPr/>
          <a:lstStyle/>
          <a:p>
            <a:fld id="{A6422812-3792-7943-9187-4A5DC0728C88}" type="slidenum">
              <a:rPr lang="en-GB" smtClean="0">
                <a:solidFill>
                  <a:schemeClr val="bg1"/>
                </a:solidFill>
              </a:rPr>
              <a:t>2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8439150" y="6424144"/>
            <a:ext cx="247650" cy="297331"/>
          </a:xfrm>
          <a:prstGeom prst="rect">
            <a:avLst/>
          </a:prstGeom>
        </p:spPr>
        <p:txBody>
          <a:bodyPr wrap="none" lIns="0" tIns="0" rIns="0" bIns="0" anchor="ctr" anchorCtr="0">
            <a:normAutofit/>
          </a:bodyPr>
          <a:lstStyle>
            <a:defPPr>
              <a:defRPr lang="en-US"/>
            </a:defPPr>
            <a:lvl1pPr marL="0" algn="ctr" defTabSz="685800" rtl="0" eaLnBrk="1" latinLnBrk="0" hangingPunct="1">
              <a:defRPr sz="9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600059" y="6364189"/>
            <a:ext cx="2962672" cy="365125"/>
          </a:xfrm>
        </p:spPr>
        <p:txBody>
          <a:bodyPr/>
          <a:lstStyle/>
          <a:p>
            <a:r>
              <a:rPr lang="en-US" smtClean="0"/>
              <a:t>Copyright © 2017  BSI. All rights reserved.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42" y="6394729"/>
            <a:ext cx="407317" cy="28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66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27K Summit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34B64-FECE-4E34-8376-EE9641AB4B27}" type="slidenum">
              <a:rPr lang="en-GB" smtClean="0"/>
              <a:t>3</a:t>
            </a:fld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962672" cy="365125"/>
          </a:xfrm>
        </p:spPr>
        <p:txBody>
          <a:bodyPr/>
          <a:lstStyle/>
          <a:p>
            <a:r>
              <a:rPr lang="en-US" smtClean="0"/>
              <a:t>Copyright © 2017  BSI. All rights reserved.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887" y="993195"/>
            <a:ext cx="4636294" cy="39004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28" y="2420888"/>
            <a:ext cx="4450556" cy="2857500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457200" y="-51799"/>
            <a:ext cx="822960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Information Security Risks in Today’s</a:t>
            </a:r>
            <a:br>
              <a:rPr lang="en-US" dirty="0" smtClean="0"/>
            </a:br>
            <a:r>
              <a:rPr lang="en-US" dirty="0" smtClean="0"/>
              <a:t> World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7044" y="2175621"/>
            <a:ext cx="6934274" cy="272814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3037" y="1404937"/>
            <a:ext cx="6257925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63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34B64-FECE-4E34-8376-EE9641AB4B27}" type="slidenum">
              <a:rPr lang="en-GB" smtClean="0"/>
              <a:t>4</a:t>
            </a:fld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962672" cy="365125"/>
          </a:xfrm>
        </p:spPr>
        <p:txBody>
          <a:bodyPr/>
          <a:lstStyle/>
          <a:p>
            <a:r>
              <a:rPr lang="en-US" smtClean="0"/>
              <a:t>Copyright © 2017  BSI. All rights reserved.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112" y="548680"/>
            <a:ext cx="6172983" cy="58367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512" y="692696"/>
            <a:ext cx="1800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sample of about 50 Clients’ audit data for </a:t>
            </a:r>
            <a:r>
              <a:rPr lang="en-US" dirty="0"/>
              <a:t>last 5 </a:t>
            </a:r>
            <a:r>
              <a:rPr lang="en-US" dirty="0" smtClean="0"/>
              <a:t>years  has been analyzed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9512" y="2323902"/>
            <a:ext cx="160358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Legends:</a:t>
            </a:r>
          </a:p>
          <a:p>
            <a:r>
              <a:rPr lang="en-US" dirty="0" smtClean="0"/>
              <a:t>X- Major</a:t>
            </a:r>
          </a:p>
          <a:p>
            <a:r>
              <a:rPr lang="en-US" dirty="0" smtClean="0"/>
              <a:t>X – Minor</a:t>
            </a:r>
          </a:p>
          <a:p>
            <a:r>
              <a:rPr lang="en-US" dirty="0" smtClean="0"/>
              <a:t>O- Observation</a:t>
            </a:r>
          </a:p>
          <a:p>
            <a:r>
              <a:rPr lang="en-US" dirty="0" smtClean="0"/>
              <a:t>F - OFI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79512" y="4005064"/>
            <a:ext cx="144962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Color code:</a:t>
            </a:r>
          </a:p>
          <a:p>
            <a:r>
              <a:rPr lang="en-US" dirty="0" smtClean="0"/>
              <a:t>Black – 2013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Green – 2014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Blue – 2015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Red – 2016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Purple - 2017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23297" y="116632"/>
            <a:ext cx="3435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Audit Findings from 2013 till Date</a:t>
            </a:r>
            <a:endParaRPr lang="en-US" dirty="0"/>
          </a:p>
        </p:txBody>
      </p:sp>
      <p:sp>
        <p:nvSpPr>
          <p:cNvPr id="12" name="Footer Placeholder 6"/>
          <p:cNvSpPr txBox="1">
            <a:spLocks/>
          </p:cNvSpPr>
          <p:nvPr/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27K Summit</a:t>
            </a:r>
            <a:endParaRPr lang="en-GB"/>
          </a:p>
        </p:txBody>
      </p:sp>
      <p:sp>
        <p:nvSpPr>
          <p:cNvPr id="13" name="Slide Number Placeholder 7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E834B64-FECE-4E34-8376-EE9641AB4B27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14" name="Date Placeholder 8"/>
          <p:cNvSpPr txBox="1">
            <a:spLocks/>
          </p:cNvSpPr>
          <p:nvPr/>
        </p:nvSpPr>
        <p:spPr>
          <a:xfrm>
            <a:off x="457200" y="6356350"/>
            <a:ext cx="31786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Copyright © 2017  BSI. All rights reserved.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97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27K Summit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34B64-FECE-4E34-8376-EE9641AB4B27}" type="slidenum">
              <a:rPr lang="en-GB" smtClean="0"/>
              <a:t>5</a:t>
            </a:fld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962672" cy="365125"/>
          </a:xfrm>
        </p:spPr>
        <p:txBody>
          <a:bodyPr/>
          <a:lstStyle/>
          <a:p>
            <a:r>
              <a:rPr lang="en-US" smtClean="0"/>
              <a:t>Copyright © 2017  BSI. All rights reserved.</a:t>
            </a:r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Distribution of Findings</a:t>
            </a:r>
            <a:endParaRPr 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3016040"/>
              </p:ext>
            </p:extLst>
          </p:nvPr>
        </p:nvGraphicFramePr>
        <p:xfrm>
          <a:off x="1115616" y="1916832"/>
          <a:ext cx="6686550" cy="4271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Cloud Callout 8"/>
          <p:cNvSpPr/>
          <p:nvPr/>
        </p:nvSpPr>
        <p:spPr>
          <a:xfrm>
            <a:off x="2339752" y="1844824"/>
            <a:ext cx="1656184" cy="216024"/>
          </a:xfrm>
          <a:prstGeom prst="cloudCallout">
            <a:avLst>
              <a:gd name="adj1" fmla="val -56178"/>
              <a:gd name="adj2" fmla="val 156111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Planning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0" name="Cloud Callout 9"/>
          <p:cNvSpPr/>
          <p:nvPr/>
        </p:nvSpPr>
        <p:spPr>
          <a:xfrm>
            <a:off x="3275856" y="2252838"/>
            <a:ext cx="2016224" cy="216024"/>
          </a:xfrm>
          <a:prstGeom prst="cloudCallout">
            <a:avLst>
              <a:gd name="adj1" fmla="val -55742"/>
              <a:gd name="adj2" fmla="val 233442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Performance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1" name="Cloud Callout 10"/>
          <p:cNvSpPr/>
          <p:nvPr/>
        </p:nvSpPr>
        <p:spPr>
          <a:xfrm>
            <a:off x="4644008" y="2540870"/>
            <a:ext cx="2448272" cy="202586"/>
          </a:xfrm>
          <a:prstGeom prst="cloudCallout">
            <a:avLst>
              <a:gd name="adj1" fmla="val -56178"/>
              <a:gd name="adj2" fmla="val 156111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Asset Management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2" name="Cloud Callout 11"/>
          <p:cNvSpPr/>
          <p:nvPr/>
        </p:nvSpPr>
        <p:spPr>
          <a:xfrm>
            <a:off x="6660232" y="2743456"/>
            <a:ext cx="2016224" cy="216024"/>
          </a:xfrm>
          <a:prstGeom prst="cloudCallout">
            <a:avLst>
              <a:gd name="adj1" fmla="val -110251"/>
              <a:gd name="adj2" fmla="val 42149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dirty="0" smtClean="0">
                <a:solidFill>
                  <a:schemeClr val="tx1"/>
                </a:solidFill>
              </a:rPr>
              <a:t>Physical &amp; Environmental Security</a:t>
            </a:r>
            <a:endParaRPr lang="en-US" sz="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96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27K Summit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34B64-FECE-4E34-8376-EE9641AB4B27}" type="slidenum">
              <a:rPr lang="en-GB" smtClean="0"/>
              <a:t>6</a:t>
            </a:fld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962672" cy="365125"/>
          </a:xfrm>
        </p:spPr>
        <p:txBody>
          <a:bodyPr/>
          <a:lstStyle/>
          <a:p>
            <a:r>
              <a:rPr lang="en-US" smtClean="0"/>
              <a:t>Copyright © 2017  BSI. All rights reserved.</a:t>
            </a:r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Distribution of Findings</a:t>
            </a:r>
            <a:endParaRPr lang="en-US" dirty="0"/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6790811"/>
              </p:ext>
            </p:extLst>
          </p:nvPr>
        </p:nvGraphicFramePr>
        <p:xfrm>
          <a:off x="755576" y="1417638"/>
          <a:ext cx="7776864" cy="4603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7042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27K Summit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34B64-FECE-4E34-8376-EE9641AB4B27}" type="slidenum">
              <a:rPr lang="en-GB" smtClean="0"/>
              <a:t>7</a:t>
            </a:fld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962672" cy="365125"/>
          </a:xfrm>
        </p:spPr>
        <p:txBody>
          <a:bodyPr/>
          <a:lstStyle/>
          <a:p>
            <a:r>
              <a:rPr lang="en-US" smtClean="0"/>
              <a:t>Copyright © 2017  BSI. All rights reserved.</a:t>
            </a:r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Findings for Large Clients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847" y="2276872"/>
            <a:ext cx="8298306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08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27K Summit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34B64-FECE-4E34-8376-EE9641AB4B27}" type="slidenum">
              <a:rPr lang="en-GB" smtClean="0"/>
              <a:t>8</a:t>
            </a:fld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962672" cy="365125"/>
          </a:xfrm>
        </p:spPr>
        <p:txBody>
          <a:bodyPr/>
          <a:lstStyle/>
          <a:p>
            <a:r>
              <a:rPr lang="en-US" smtClean="0"/>
              <a:t>Copyright © 2017  BSI. All rights reserved.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555" y="1734749"/>
            <a:ext cx="6368890" cy="3388501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Findings for Medium Clients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84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27K Summit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34B64-FECE-4E34-8376-EE9641AB4B27}" type="slidenum">
              <a:rPr lang="en-GB" smtClean="0"/>
              <a:t>9</a:t>
            </a:fld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962672" cy="365125"/>
          </a:xfrm>
        </p:spPr>
        <p:txBody>
          <a:bodyPr/>
          <a:lstStyle/>
          <a:p>
            <a:r>
              <a:rPr lang="en-US" smtClean="0"/>
              <a:t>Copyright © 2017  BSI. All rights reserved.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916832"/>
            <a:ext cx="6368890" cy="17685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Findings for Small Clients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80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27K Summit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34B64-FECE-4E34-8376-EE9641AB4B27}" type="slidenum">
              <a:rPr lang="en-GB" smtClean="0"/>
              <a:t>10</a:t>
            </a:fld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962672" cy="365125"/>
          </a:xfrm>
        </p:spPr>
        <p:txBody>
          <a:bodyPr/>
          <a:lstStyle/>
          <a:p>
            <a:r>
              <a:rPr lang="en-US" smtClean="0"/>
              <a:t>Copyright © 2017  BSI. All rights reserved.</a:t>
            </a:r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Pattern</a:t>
            </a:r>
            <a:endParaRPr 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4691379"/>
              </p:ext>
            </p:extLst>
          </p:nvPr>
        </p:nvGraphicFramePr>
        <p:xfrm>
          <a:off x="179512" y="114379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3148093"/>
              </p:ext>
            </p:extLst>
          </p:nvPr>
        </p:nvGraphicFramePr>
        <p:xfrm>
          <a:off x="4577022" y="115830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0241440"/>
              </p:ext>
            </p:extLst>
          </p:nvPr>
        </p:nvGraphicFramePr>
        <p:xfrm>
          <a:off x="2286000" y="377450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23529" y="4095303"/>
            <a:ext cx="15841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Large and Medium Clients have pretty similar patterns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102624" y="5301208"/>
            <a:ext cx="158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Pattern for Small Clients is little different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65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27K Summit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34B64-FECE-4E34-8376-EE9641AB4B27}" type="slidenum">
              <a:rPr lang="en-GB" smtClean="0"/>
              <a:t>11</a:t>
            </a:fld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962672" cy="365125"/>
          </a:xfrm>
        </p:spPr>
        <p:txBody>
          <a:bodyPr/>
          <a:lstStyle/>
          <a:p>
            <a:r>
              <a:rPr lang="en-US" smtClean="0"/>
              <a:t>Copyright © 2017  BSI. All rights reserved.</a:t>
            </a:r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Patterns </a:t>
            </a:r>
            <a:r>
              <a:rPr lang="en-US" sz="2000" dirty="0" smtClean="0"/>
              <a:t>more…..</a:t>
            </a:r>
            <a:endParaRPr lang="en-US" sz="2000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134793"/>
              </p:ext>
            </p:extLst>
          </p:nvPr>
        </p:nvGraphicFramePr>
        <p:xfrm>
          <a:off x="179512" y="134076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4668568"/>
              </p:ext>
            </p:extLst>
          </p:nvPr>
        </p:nvGraphicFramePr>
        <p:xfrm>
          <a:off x="179512" y="393305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580112" y="2636912"/>
            <a:ext cx="2736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Watch how similar are the patterns for Large and Medium Clients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76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Patterns </a:t>
            </a:r>
            <a:r>
              <a:rPr lang="en-US" sz="2000" dirty="0"/>
              <a:t>more…..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/>
          </p:nvPr>
        </p:nvGraphicFramePr>
        <p:xfrm>
          <a:off x="179512" y="134076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/>
          <p:cNvGraphicFramePr>
            <a:graphicFrameLocks/>
          </p:cNvGraphicFramePr>
          <p:nvPr>
            <p:extLst/>
          </p:nvPr>
        </p:nvGraphicFramePr>
        <p:xfrm>
          <a:off x="179512" y="133904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96987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27K Summit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34B64-FECE-4E34-8376-EE9641AB4B27}" type="slidenum">
              <a:rPr lang="en-GB" smtClean="0"/>
              <a:t>13</a:t>
            </a:fld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962672" cy="365125"/>
          </a:xfrm>
        </p:spPr>
        <p:txBody>
          <a:bodyPr/>
          <a:lstStyle/>
          <a:p>
            <a:r>
              <a:rPr lang="en-US" smtClean="0"/>
              <a:t>Copyright © 2017  BSI. All rights reserved.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4455767" y="3219912"/>
            <a:ext cx="4194866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Main Issues that constitute 80%</a:t>
            </a:r>
          </a:p>
          <a:p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- Planning</a:t>
            </a:r>
          </a:p>
          <a:p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- Performance Management</a:t>
            </a:r>
          </a:p>
          <a:p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- Physical &amp; Environmental Security</a:t>
            </a:r>
          </a:p>
          <a:p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- Asset Management</a:t>
            </a:r>
          </a:p>
          <a:p>
            <a:r>
              <a:rPr lang="en-US" dirty="0"/>
              <a:t> </a:t>
            </a:r>
            <a:r>
              <a:rPr lang="en-US" dirty="0" smtClean="0"/>
              <a:t>- Support</a:t>
            </a:r>
          </a:p>
          <a:p>
            <a:r>
              <a:rPr lang="en-US" dirty="0" smtClean="0"/>
              <a:t> - Operations Security</a:t>
            </a:r>
          </a:p>
          <a:p>
            <a:r>
              <a:rPr lang="en-US" dirty="0"/>
              <a:t> </a:t>
            </a:r>
            <a:r>
              <a:rPr lang="en-US" dirty="0" smtClean="0"/>
              <a:t>- Acquisition/ Development/ Maintenance</a:t>
            </a:r>
          </a:p>
          <a:p>
            <a:r>
              <a:rPr lang="en-US" dirty="0" smtClean="0"/>
              <a:t> - Access Control</a:t>
            </a:r>
          </a:p>
          <a:p>
            <a:r>
              <a:rPr lang="en-US" dirty="0" smtClean="0"/>
              <a:t> - Supplier Management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814" y="793380"/>
            <a:ext cx="3480110" cy="3816424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Pareto</a:t>
            </a:r>
            <a:endParaRPr lang="en-US" dirty="0"/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745305"/>
              </p:ext>
            </p:extLst>
          </p:nvPr>
        </p:nvGraphicFramePr>
        <p:xfrm>
          <a:off x="4070394" y="764704"/>
          <a:ext cx="4032448" cy="2443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5714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Most Common </a:t>
            </a:r>
            <a:r>
              <a:rPr lang="en-US" dirty="0" smtClean="0"/>
              <a:t>Findings for Planning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Not all SOA controls are assigned to risks</a:t>
            </a:r>
          </a:p>
          <a:p>
            <a:r>
              <a:rPr lang="en-US" dirty="0" smtClean="0"/>
              <a:t>Residual </a:t>
            </a:r>
            <a:r>
              <a:rPr lang="en-US" dirty="0"/>
              <a:t>Risk is not calculated </a:t>
            </a:r>
          </a:p>
          <a:p>
            <a:r>
              <a:rPr lang="en-US" dirty="0"/>
              <a:t>Acceptance of Risk is </a:t>
            </a:r>
            <a:r>
              <a:rPr lang="en-US" dirty="0" smtClean="0"/>
              <a:t>missing</a:t>
            </a:r>
          </a:p>
          <a:p>
            <a:r>
              <a:rPr lang="en-US" dirty="0" smtClean="0"/>
              <a:t>Risk review record not found</a:t>
            </a:r>
          </a:p>
          <a:p>
            <a:r>
              <a:rPr lang="en-US" dirty="0" smtClean="0"/>
              <a:t>Risks are not prioritized</a:t>
            </a:r>
          </a:p>
          <a:p>
            <a:r>
              <a:rPr lang="en-US" dirty="0" smtClean="0"/>
              <a:t>Preventive actions for the risk are not documented</a:t>
            </a:r>
          </a:p>
          <a:p>
            <a:r>
              <a:rPr lang="en-US" dirty="0" smtClean="0"/>
              <a:t>Opportunities are not assessed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Risk Management Methodology is not available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Gross Risk Calculation is not correct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Heat Map and the Risk Level do not match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Annex A control/ SOA control is not assigned to Risks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27K Summit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34B64-FECE-4E34-8376-EE9641AB4B27}" type="slidenum">
              <a:rPr lang="en-GB" smtClean="0"/>
              <a:t>14</a:t>
            </a:fld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962672" cy="365125"/>
          </a:xfrm>
        </p:spPr>
        <p:txBody>
          <a:bodyPr/>
          <a:lstStyle/>
          <a:p>
            <a:r>
              <a:rPr lang="en-US" smtClean="0"/>
              <a:t>Copyright © 2017  BSI. All rights reserved.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585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Most Common </a:t>
            </a:r>
            <a:r>
              <a:rPr lang="en-US" dirty="0" smtClean="0"/>
              <a:t>Findings for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Management Review</a:t>
            </a:r>
          </a:p>
          <a:p>
            <a:pPr lvl="1"/>
            <a:r>
              <a:rPr lang="en-US" dirty="0" smtClean="0"/>
              <a:t>Management review does not address all the requirements of 9.3 a-f</a:t>
            </a:r>
          </a:p>
          <a:p>
            <a:r>
              <a:rPr lang="en-US" dirty="0" smtClean="0"/>
              <a:t>Internal Audit</a:t>
            </a:r>
          </a:p>
          <a:p>
            <a:pPr lvl="1"/>
            <a:r>
              <a:rPr lang="en-US" dirty="0" smtClean="0"/>
              <a:t>Audit program is missing</a:t>
            </a:r>
          </a:p>
          <a:p>
            <a:pPr lvl="1"/>
            <a:r>
              <a:rPr lang="en-US" dirty="0" smtClean="0"/>
              <a:t>Not all the controls audited</a:t>
            </a:r>
          </a:p>
          <a:p>
            <a:pPr lvl="1"/>
            <a:r>
              <a:rPr lang="en-US" dirty="0" smtClean="0"/>
              <a:t>Main clause not audited</a:t>
            </a:r>
          </a:p>
          <a:p>
            <a:pPr lvl="1"/>
            <a:r>
              <a:rPr lang="en-US" dirty="0" smtClean="0"/>
              <a:t>Auditors are not qualified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27K Summit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34B64-FECE-4E34-8376-EE9641AB4B27}" type="slidenum">
              <a:rPr lang="en-GB" smtClean="0"/>
              <a:t>15</a:t>
            </a:fld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890664" cy="365125"/>
          </a:xfrm>
        </p:spPr>
        <p:txBody>
          <a:bodyPr/>
          <a:lstStyle/>
          <a:p>
            <a:r>
              <a:rPr lang="en-US" smtClean="0"/>
              <a:t>Copyright © 2017  BSI. All rights reserved.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48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Most Common </a:t>
            </a:r>
            <a:r>
              <a:rPr lang="en-US" dirty="0" smtClean="0"/>
              <a:t>Findings for HR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Background check</a:t>
            </a:r>
          </a:p>
          <a:p>
            <a:pPr lvl="1"/>
            <a:r>
              <a:rPr lang="en-US" dirty="0" smtClean="0"/>
              <a:t>New Hire getting access before completion of background check</a:t>
            </a:r>
          </a:p>
          <a:p>
            <a:r>
              <a:rPr lang="en-US" dirty="0" smtClean="0"/>
              <a:t>Security Awareness Training not completed</a:t>
            </a:r>
          </a:p>
          <a:p>
            <a:r>
              <a:rPr lang="en-US" dirty="0" smtClean="0"/>
              <a:t>Policies not signed</a:t>
            </a:r>
          </a:p>
          <a:p>
            <a:r>
              <a:rPr lang="en-US" dirty="0" smtClean="0"/>
              <a:t>Assets not retrieved after termination</a:t>
            </a:r>
          </a:p>
          <a:p>
            <a:r>
              <a:rPr lang="en-US" dirty="0" smtClean="0"/>
              <a:t>NW Access not revoked after termination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27K Summit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34B64-FECE-4E34-8376-EE9641AB4B27}" type="slidenum">
              <a:rPr lang="en-GB" smtClean="0"/>
              <a:t>16</a:t>
            </a:fld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890664" cy="365125"/>
          </a:xfrm>
        </p:spPr>
        <p:txBody>
          <a:bodyPr/>
          <a:lstStyle/>
          <a:p>
            <a:r>
              <a:rPr lang="en-US" smtClean="0"/>
              <a:t>Copyright © 2017  BSI. All rights reserved.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20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Most Common </a:t>
            </a:r>
            <a:r>
              <a:rPr lang="en-US" dirty="0" smtClean="0"/>
              <a:t>Findings for Physical &amp; Environmental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Cardboard Boxes</a:t>
            </a:r>
          </a:p>
          <a:p>
            <a:r>
              <a:rPr lang="en-US" dirty="0" smtClean="0"/>
              <a:t>Papers on Desk</a:t>
            </a:r>
          </a:p>
          <a:p>
            <a:r>
              <a:rPr lang="en-US" dirty="0" smtClean="0"/>
              <a:t>Unattended hard drive</a:t>
            </a:r>
          </a:p>
          <a:p>
            <a:r>
              <a:rPr lang="en-US" dirty="0" smtClean="0"/>
              <a:t>Tailgating</a:t>
            </a:r>
          </a:p>
          <a:p>
            <a:r>
              <a:rPr lang="en-US" dirty="0" smtClean="0"/>
              <a:t>Camera out of synch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27K Summit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34B64-FECE-4E34-8376-EE9641AB4B27}" type="slidenum">
              <a:rPr lang="en-GB" smtClean="0"/>
              <a:t>17</a:t>
            </a:fld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890664" cy="365125"/>
          </a:xfrm>
        </p:spPr>
        <p:txBody>
          <a:bodyPr/>
          <a:lstStyle/>
          <a:p>
            <a:r>
              <a:rPr lang="en-US" smtClean="0"/>
              <a:t>Copyright © 2017  BSI. All rights reserved.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733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Most Common Findings for </a:t>
            </a:r>
            <a:r>
              <a:rPr lang="en-US" dirty="0" smtClean="0"/>
              <a:t>Asset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Asset Inventory</a:t>
            </a:r>
          </a:p>
          <a:p>
            <a:r>
              <a:rPr lang="en-US" dirty="0" smtClean="0"/>
              <a:t>Disposal of Media</a:t>
            </a:r>
          </a:p>
          <a:p>
            <a:r>
              <a:rPr lang="en-US" dirty="0" smtClean="0"/>
              <a:t>Removable Media</a:t>
            </a:r>
          </a:p>
          <a:p>
            <a:r>
              <a:rPr lang="en-US" dirty="0" smtClean="0"/>
              <a:t>Media Transfer</a:t>
            </a:r>
          </a:p>
          <a:p>
            <a:r>
              <a:rPr lang="en-US" dirty="0" smtClean="0"/>
              <a:t>Information Labeling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27K Summit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34B64-FECE-4E34-8376-EE9641AB4B27}" type="slidenum">
              <a:rPr lang="en-GB" smtClean="0"/>
              <a:t>18</a:t>
            </a:fld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3034680" cy="365125"/>
          </a:xfrm>
        </p:spPr>
        <p:txBody>
          <a:bodyPr/>
          <a:lstStyle/>
          <a:p>
            <a:r>
              <a:rPr lang="en-US" smtClean="0"/>
              <a:t>Copyright © 2017  BSI. All rights reserved.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96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Challenges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27K Summit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34B64-FECE-4E34-8376-EE9641AB4B27}" type="slidenum">
              <a:rPr lang="en-GB" smtClean="0"/>
              <a:t>19</a:t>
            </a:fld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962672" cy="365125"/>
          </a:xfrm>
        </p:spPr>
        <p:txBody>
          <a:bodyPr/>
          <a:lstStyle/>
          <a:p>
            <a:r>
              <a:rPr lang="en-US" smtClean="0"/>
              <a:t>Copyright © 2017  BSI. All rights reserved.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685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Involvement</a:t>
            </a:r>
          </a:p>
          <a:p>
            <a:r>
              <a:rPr lang="en-US" dirty="0" smtClean="0"/>
              <a:t>Direction</a:t>
            </a:r>
          </a:p>
          <a:p>
            <a:r>
              <a:rPr lang="en-US" dirty="0" smtClean="0"/>
              <a:t>Resourcing</a:t>
            </a:r>
          </a:p>
          <a:p>
            <a:r>
              <a:rPr lang="en-US" dirty="0" smtClean="0"/>
              <a:t>Lack of understanding the importance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27K Summit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34B64-FECE-4E34-8376-EE9641AB4B27}" type="slidenum">
              <a:rPr lang="en-GB" smtClean="0"/>
              <a:t>20</a:t>
            </a:fld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890664" cy="365125"/>
          </a:xfrm>
        </p:spPr>
        <p:txBody>
          <a:bodyPr/>
          <a:lstStyle/>
          <a:p>
            <a:r>
              <a:rPr lang="en-US" smtClean="0"/>
              <a:t>Copyright © 2017  BSI. All rights reserved.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129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Selecting the Right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Risk Management Tool</a:t>
            </a:r>
          </a:p>
          <a:p>
            <a:r>
              <a:rPr lang="en-US" dirty="0" smtClean="0"/>
              <a:t>Document Management Tool</a:t>
            </a:r>
          </a:p>
          <a:p>
            <a:r>
              <a:rPr lang="en-US" dirty="0" smtClean="0"/>
              <a:t>Asset Management Tool</a:t>
            </a:r>
          </a:p>
          <a:p>
            <a:r>
              <a:rPr lang="en-US" dirty="0" smtClean="0"/>
              <a:t>System Monitoring Tool</a:t>
            </a:r>
          </a:p>
          <a:p>
            <a:r>
              <a:rPr lang="en-US" dirty="0" smtClean="0"/>
              <a:t>Scanning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27K Summit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34B64-FECE-4E34-8376-EE9641AB4B27}" type="slidenum">
              <a:rPr lang="en-GB" smtClean="0"/>
              <a:t>21</a:t>
            </a:fld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3034680" cy="365125"/>
          </a:xfrm>
        </p:spPr>
        <p:txBody>
          <a:bodyPr/>
          <a:lstStyle/>
          <a:p>
            <a:r>
              <a:rPr lang="en-US" smtClean="0"/>
              <a:t>Copyright © 2017  BSI. All rights reserved.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405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Selecting the Right Technology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DLP</a:t>
            </a:r>
          </a:p>
          <a:p>
            <a:r>
              <a:rPr lang="en-US" dirty="0" smtClean="0"/>
              <a:t>White Listing</a:t>
            </a:r>
          </a:p>
          <a:p>
            <a:r>
              <a:rPr lang="en-US" dirty="0" smtClean="0"/>
              <a:t>Scanning for OWASP Top Ten</a:t>
            </a:r>
          </a:p>
          <a:p>
            <a:r>
              <a:rPr lang="en-US" dirty="0" smtClean="0"/>
              <a:t>Remote Desk Top</a:t>
            </a:r>
          </a:p>
          <a:p>
            <a:r>
              <a:rPr lang="en-US" dirty="0" smtClean="0"/>
              <a:t>MDM</a:t>
            </a:r>
          </a:p>
          <a:p>
            <a:r>
              <a:rPr lang="en-US" dirty="0" smtClean="0"/>
              <a:t>2 FA</a:t>
            </a:r>
          </a:p>
          <a:p>
            <a:r>
              <a:rPr lang="en-US" dirty="0" smtClean="0"/>
              <a:t>DoD 7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27K Summit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34B64-FECE-4E34-8376-EE9641AB4B27}" type="slidenum">
              <a:rPr lang="en-GB" smtClean="0"/>
              <a:t>22</a:t>
            </a:fld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890664" cy="365125"/>
          </a:xfrm>
        </p:spPr>
        <p:txBody>
          <a:bodyPr/>
          <a:lstStyle/>
          <a:p>
            <a:r>
              <a:rPr lang="en-US" smtClean="0"/>
              <a:t>Copyright © 2017  BSI. All rights reserved.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404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Selecting the Right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ISO Coordinator</a:t>
            </a:r>
          </a:p>
          <a:p>
            <a:r>
              <a:rPr lang="en-US" dirty="0" smtClean="0"/>
              <a:t>Consultant</a:t>
            </a:r>
          </a:p>
          <a:p>
            <a:r>
              <a:rPr lang="en-US" dirty="0" smtClean="0"/>
              <a:t>NW Engineer</a:t>
            </a:r>
          </a:p>
          <a:p>
            <a:r>
              <a:rPr lang="en-US" dirty="0" smtClean="0"/>
              <a:t>Facility Manager</a:t>
            </a:r>
          </a:p>
          <a:p>
            <a:r>
              <a:rPr lang="en-US" dirty="0" smtClean="0"/>
              <a:t>Auditors trained in ISO 27001</a:t>
            </a:r>
          </a:p>
          <a:p>
            <a:r>
              <a:rPr lang="en-US" dirty="0" smtClean="0"/>
              <a:t>Business Continuity Experts</a:t>
            </a:r>
          </a:p>
          <a:p>
            <a:r>
              <a:rPr lang="en-US" dirty="0" smtClean="0"/>
              <a:t>Risk Management Experts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27K Summit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34B64-FECE-4E34-8376-EE9641AB4B27}" type="slidenum">
              <a:rPr lang="en-GB" smtClean="0"/>
              <a:t>23</a:t>
            </a:fld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962672" cy="365125"/>
          </a:xfrm>
        </p:spPr>
        <p:txBody>
          <a:bodyPr/>
          <a:lstStyle/>
          <a:p>
            <a:r>
              <a:rPr lang="en-US" smtClean="0"/>
              <a:t>Copyright © 2017  BSI. All rights reserved.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662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27K Summit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485550" y="1612308"/>
            <a:ext cx="21419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/>
              <a:t>Q &amp; A</a:t>
            </a:r>
            <a:endParaRPr lang="en-US" sz="5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3789040"/>
            <a:ext cx="34732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Neelov Kar</a:t>
            </a:r>
          </a:p>
          <a:p>
            <a:r>
              <a:rPr lang="en-US" sz="2400" dirty="0" smtClean="0">
                <a:hlinkClick r:id="rId3"/>
              </a:rPr>
              <a:t>Neelov.kar@bsigroup.com</a:t>
            </a:r>
            <a:endParaRPr lang="en-US" sz="2400" dirty="0" smtClean="0"/>
          </a:p>
          <a:p>
            <a:r>
              <a:rPr lang="en-US" sz="2400" dirty="0" smtClean="0"/>
              <a:t>469-258-8565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556517" y="3789039"/>
            <a:ext cx="43897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Willy </a:t>
            </a:r>
            <a:r>
              <a:rPr lang="en-US" sz="2400" dirty="0" err="1" smtClean="0"/>
              <a:t>Fabritius</a:t>
            </a:r>
            <a:r>
              <a:rPr lang="en-US" sz="2400" dirty="0" smtClean="0"/>
              <a:t> </a:t>
            </a:r>
          </a:p>
          <a:p>
            <a:r>
              <a:rPr lang="en-US" sz="2400" dirty="0" smtClean="0">
                <a:hlinkClick r:id="rId4"/>
              </a:rPr>
              <a:t>Willibert.Fabritius@bsigroup.com</a:t>
            </a:r>
            <a:endParaRPr lang="en-US" sz="2400" dirty="0" smtClean="0"/>
          </a:p>
          <a:p>
            <a:r>
              <a:rPr lang="en-US" sz="2400" dirty="0" smtClean="0"/>
              <a:t>571-423-9810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34B64-FECE-4E34-8376-EE9641AB4B27}" type="slidenum">
              <a:rPr lang="en-GB" smtClean="0"/>
              <a:t>24</a:t>
            </a:fld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962672" cy="365125"/>
          </a:xfrm>
        </p:spPr>
        <p:txBody>
          <a:bodyPr/>
          <a:lstStyle/>
          <a:p>
            <a:r>
              <a:rPr lang="en-US" smtClean="0"/>
              <a:t>Copyright © 2017  BSI. All rights reserved.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482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S_DocID xmlns="282a67c1-873c-4f15-b5cc-88b14a3966b2">ICT/PP/002/15</BS_DocID>
    <BS_ExternalResource xmlns="282a67c1-873c-4f15-b5cc-88b14a3966b2">true</BS_ExternalResource>
    <BS_DocType xmlns="282a67c1-873c-4f15-b5cc-88b14a3966b2">Guidance Note</BS_DocType>
    <BS_DocTechOwner xmlns="282a67c1-873c-4f15-b5cc-88b14a3966b2">
      <UserInfo>
        <DisplayName/>
        <AccountId xsi:nil="true"/>
        <AccountType/>
      </UserInfo>
    </BS_DocTechOwner>
    <BS_Comments xmlns="282a67c1-873c-4f15-b5cc-88b14a3966b2">Network Security A13.1.1</BS_Comments>
    <jd1bd93107e64076ab12a7f36daa34c1 xmlns="282a67c1-873c-4f15-b5cc-88b14a3966b2">
      <Terms xmlns="http://schemas.microsoft.com/office/infopath/2007/PartnerControls">
        <TermInfo xmlns="http://schemas.microsoft.com/office/infopath/2007/PartnerControls">
          <TermName xmlns="http://schemas.microsoft.com/office/infopath/2007/PartnerControls">EMEA</TermName>
          <TermId xmlns="http://schemas.microsoft.com/office/infopath/2007/PartnerControls">4d2c81ba-bc73-4a22-9c8c-e84793c68eaf</TermId>
        </TermInfo>
      </Terms>
    </jd1bd93107e64076ab12a7f36daa34c1>
    <BS_DocApprover xmlns="282a67c1-873c-4f15-b5cc-88b14a3966b2">
      <UserInfo>
        <DisplayName/>
        <AccountId xsi:nil="true"/>
        <AccountType/>
      </UserInfo>
    </BS_DocApprover>
    <TaxKeywordTaxHTField xmlns="282a67c1-873c-4f15-b5cc-88b14a3966b2">
      <Terms xmlns="http://schemas.microsoft.com/office/infopath/2007/PartnerControls">
        <TermInfo xmlns="http://schemas.microsoft.com/office/infopath/2007/PartnerControls">
          <TermName xmlns="http://schemas.microsoft.com/office/infopath/2007/PartnerControls">Network Security</TermName>
          <TermId xmlns="http://schemas.microsoft.com/office/infopath/2007/PartnerControls">f8c63ae9-233c-42e0-b2af-34a334cab984</TermId>
        </TermInfo>
      </Terms>
    </TaxKeywordTaxHTField>
    <BS_DocController xmlns="282a67c1-873c-4f15-b5cc-88b14a3966b2">
      <UserInfo>
        <DisplayName>Irvine Taylor</DisplayName>
        <AccountId>1831</AccountId>
        <AccountType/>
      </UserInfo>
    </BS_DocController>
    <BS_ProperRegion xmlns="282a67c1-873c-4f15-b5cc-88b14a3966b2" xsi:nil="true"/>
    <BS_DocAbstract xmlns="282a67c1-873c-4f15-b5cc-88b14a3966b2">Powerpoint on Network security A13.1.1</BS_DocAbstract>
    <Dummy_x0020_related_x0020_docs xmlns="282a67c1-873c-4f15-b5cc-88b14a3966b2" xsi:nil="true"/>
    <BS_DocCategory xmlns="282a67c1-873c-4f15-b5cc-88b14a3966b2">Delivery Processes</BS_DocCategory>
    <BS_TargetAudience xmlns="282a67c1-873c-4f15-b5cc-88b14a3966b2">
      <UserInfo>
        <DisplayName/>
        <AccountId xsi:nil="true"/>
        <AccountType/>
      </UserInfo>
    </BS_TargetAudience>
    <BS_DocReviewDate xmlns="282a67c1-873c-4f15-b5cc-88b14a3966b2">2017-12-01T00:00:00+00:00</BS_DocReviewDate>
    <TaxCatchAll xmlns="282a67c1-873c-4f15-b5cc-88b14a3966b2">
      <Value>83</Value>
      <Value>6262</Value>
    </TaxCatchAll>
    <BS_DisplayOnRollup xmlns="282a67c1-873c-4f15-b5cc-88b14a3966b2">true</BS_DisplayOnRollup>
    <BS_RelevantLocationsOrderInSearch xmlns="282a67c1-873c-4f15-b5cc-88b14a3966b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BMS Document" ma:contentTypeID="0x010100A3C29BF8FA436848B3DC1FBAD1DC35C900979134396315BD4BB5C8DB61EA7D1A26" ma:contentTypeVersion="48" ma:contentTypeDescription="" ma:contentTypeScope="" ma:versionID="05f25f8ef68bfb4aac8ddfae734b551d">
  <xsd:schema xmlns:xsd="http://www.w3.org/2001/XMLSchema" xmlns:xs="http://www.w3.org/2001/XMLSchema" xmlns:p="http://schemas.microsoft.com/office/2006/metadata/properties" xmlns:ns1="282a67c1-873c-4f15-b5cc-88b14a3966b2" targetNamespace="http://schemas.microsoft.com/office/2006/metadata/properties" ma:root="true" ma:fieldsID="1279c79f6b3b0f104a4600cc89a56f16" ns1:_="">
    <xsd:import namespace="282a67c1-873c-4f15-b5cc-88b14a3966b2"/>
    <xsd:element name="properties">
      <xsd:complexType>
        <xsd:sequence>
          <xsd:element name="documentManagement">
            <xsd:complexType>
              <xsd:all>
                <xsd:element ref="ns1:BS_DocType" minOccurs="0"/>
                <xsd:element ref="ns1:BS_DocCategory" minOccurs="0"/>
                <xsd:element ref="ns1:BS_DocID"/>
                <xsd:element ref="ns1:BS_ExternalResource" minOccurs="0"/>
                <xsd:element ref="ns1:BS_DocAbstract" minOccurs="0"/>
                <xsd:element ref="ns1:BS_DocReviewDate"/>
                <xsd:element ref="ns1:BS_DocController"/>
                <xsd:element ref="ns1:BS_DocTechOwner" minOccurs="0"/>
                <xsd:element ref="ns1:BS_DocApprover" minOccurs="0"/>
                <xsd:element ref="ns1:BS_TargetAudience" minOccurs="0"/>
                <xsd:element ref="ns1:BS_DisplayOnRollup" minOccurs="0"/>
                <xsd:element ref="ns1:BS_Comments" minOccurs="0"/>
                <xsd:element ref="ns1:TaxCatchAllLabel" minOccurs="0"/>
                <xsd:element ref="ns1:jd1bd93107e64076ab12a7f36daa34c1" minOccurs="0"/>
                <xsd:element ref="ns1:TaxKeywordTaxHTField" minOccurs="0"/>
                <xsd:element ref="ns1:TaxCatchAll" minOccurs="0"/>
                <xsd:element ref="ns1:Dummy_x0020_related_x0020_docs" minOccurs="0"/>
                <xsd:element ref="ns1:BS_RelevantLocationsOrderInSearch" minOccurs="0"/>
                <xsd:element ref="ns1:BS_ProperReg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2a67c1-873c-4f15-b5cc-88b14a3966b2" elementFormDefault="qualified">
    <xsd:import namespace="http://schemas.microsoft.com/office/2006/documentManagement/types"/>
    <xsd:import namespace="http://schemas.microsoft.com/office/infopath/2007/PartnerControls"/>
    <xsd:element name="BS_DocType" ma:index="0" nillable="true" ma:displayName="Document Type" ma:internalName="BS_DocType">
      <xsd:simpleType>
        <xsd:restriction base="dms:Choice">
          <xsd:enumeration value="Policy Manual"/>
          <xsd:enumeration value="Procedure"/>
          <xsd:enumeration value="Form"/>
          <xsd:enumeration value="Process Map"/>
          <xsd:enumeration value="Guidance Note"/>
          <xsd:enumeration value="Work Instruction"/>
        </xsd:restriction>
      </xsd:simpleType>
    </xsd:element>
    <xsd:element name="BS_DocCategory" ma:index="1" nillable="true" ma:displayName="Document Category" ma:internalName="BS_DocCategory">
      <xsd:simpleType>
        <xsd:restriction base="dms:Choice">
          <xsd:enumeration value="Delivery Processes"/>
          <xsd:enumeration value="Equipment &amp; Calibration"/>
          <xsd:enumeration value="Compliance"/>
          <xsd:enumeration value="Marketing"/>
          <xsd:enumeration value="New Product Development"/>
          <xsd:enumeration value="People Development, Competency &amp; Skills"/>
          <xsd:enumeration value="Governance"/>
          <xsd:enumeration value="Sales Processes"/>
          <xsd:enumeration value="Training Business"/>
          <xsd:enumeration value="Support"/>
          <xsd:enumeration value="Health, Safety &amp; Environment"/>
        </xsd:restriction>
      </xsd:simpleType>
    </xsd:element>
    <xsd:element name="BS_DocID" ma:index="3" ma:displayName="Document ID" ma:default="Unknown ID" ma:indexed="true" ma:internalName="BS_DocID">
      <xsd:simpleType>
        <xsd:restriction base="dms:Text">
          <xsd:maxLength value="255"/>
        </xsd:restriction>
      </xsd:simpleType>
    </xsd:element>
    <xsd:element name="BS_ExternalResource" ma:index="4" nillable="true" ma:displayName="External Resource" ma:description="Select to make available to ERs" ma:internalName="BS_ExternalResource">
      <xsd:simpleType>
        <xsd:restriction base="dms:Boolean"/>
      </xsd:simpleType>
    </xsd:element>
    <xsd:element name="BS_DocAbstract" ma:index="5" nillable="true" ma:displayName="Document Abstract" ma:internalName="BS_DocAbstract">
      <xsd:simpleType>
        <xsd:restriction base="dms:Note">
          <xsd:maxLength value="255"/>
        </xsd:restriction>
      </xsd:simpleType>
    </xsd:element>
    <xsd:element name="BS_DocReviewDate" ma:index="8" ma:displayName="Review Date" ma:default="2017-12-01T00:00:00Z" ma:format="DateTime" ma:internalName="BS_DocReviewDate">
      <xsd:simpleType>
        <xsd:restriction base="dms:DateTime"/>
      </xsd:simpleType>
    </xsd:element>
    <xsd:element name="BS_DocController" ma:index="9" ma:displayName="Document Controller" ma:list="UserInfo" ma:internalName="BS_DocControll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BS_DocTechOwner" ma:index="10" nillable="true" ma:displayName="Technical Owner" ma:list="UserInfo" ma:internalName="BS_DocTech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BS_DocApprover" ma:index="11" nillable="true" ma:displayName="Document Approver" ma:list="UserInfo" ma:internalName="BS_DocApprov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BS_TargetAudience" ma:index="12" nillable="true" ma:displayName="Target Audience" ma:list="UserInfo" ma:internalName="BS_TargetAudienc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BS_DisplayOnRollup" ma:index="13" nillable="true" ma:displayName="Display On Rollup" ma:description="Select to display on latest changes rollup on home page" ma:internalName="BS_DisplayOnRollup">
      <xsd:simpleType>
        <xsd:restriction base="dms:Boolean"/>
      </xsd:simpleType>
    </xsd:element>
    <xsd:element name="BS_Comments" ma:index="14" nillable="true" ma:displayName="Comments" ma:internalName="BS_Comments">
      <xsd:simpleType>
        <xsd:restriction base="dms:Note">
          <xsd:maxLength value="255"/>
        </xsd:restriction>
      </xsd:simpleType>
    </xsd:element>
    <xsd:element name="TaxCatchAllLabel" ma:index="15" nillable="true" ma:displayName="Taxonomy Catch All Column1" ma:hidden="true" ma:list="{269c7310-915f-439f-bc9d-4ac92ba4bdb7}" ma:internalName="TaxCatchAllLabel" ma:readOnly="true" ma:showField="CatchAllDataLabel" ma:web="282a67c1-873c-4f15-b5cc-88b14a3966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jd1bd93107e64076ab12a7f36daa34c1" ma:index="17" nillable="true" ma:taxonomy="true" ma:internalName="jd1bd93107e64076ab12a7f36daa34c1" ma:taxonomyFieldName="BS_RelevantLocations" ma:displayName="Relevant Locations" ma:default="" ma:fieldId="{3d1bd931-07e6-4076-ab12-a7f36daa34c1}" ma:taxonomyMulti="true" ma:sspId="005eca01-e4b6-45bb-9852-d981ca79b31c" ma:termSetId="fe973b20-ba12-4d78-84ee-6481c80c5cc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24" nillable="true" ma:taxonomy="true" ma:internalName="TaxKeywordTaxHTField" ma:taxonomyFieldName="TaxKeyword" ma:displayName="Enterprise Keywords" ma:readOnly="false" ma:fieldId="{23f27201-bee3-471e-b2e7-b64fd8b7ca38}" ma:taxonomyMulti="true" ma:sspId="005eca01-e4b6-45bb-9852-d981ca79b31c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25" nillable="true" ma:displayName="Taxonomy Catch All Column" ma:hidden="true" ma:list="{269c7310-915f-439f-bc9d-4ac92ba4bdb7}" ma:internalName="TaxCatchAll" ma:showField="CatchAllData" ma:web="282a67c1-873c-4f15-b5cc-88b14a3966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Dummy_x0020_related_x0020_docs" ma:index="26" nillable="true" ma:displayName="Dummy related docs" ma:list="{213d8107-9628-45f4-8a68-620863218161}" ma:internalName="Dummy_x0020_related_x0020_docs" ma:showField="BS_DocID" ma:web="282a67c1-873c-4f15-b5cc-88b14a3966b2">
      <xsd:simpleType>
        <xsd:restriction base="dms:Lookup"/>
      </xsd:simpleType>
    </xsd:element>
    <xsd:element name="BS_RelevantLocationsOrderInSearch" ma:index="27" nillable="true" ma:displayName="Relevant Locations Order" ma:internalName="BS_RelevantLocationsOrderInSearch">
      <xsd:simpleType>
        <xsd:restriction base="dms:Number"/>
      </xsd:simpleType>
    </xsd:element>
    <xsd:element name="BS_ProperRegion" ma:index="28" nillable="true" ma:displayName="Proper Region" ma:internalName="BS_ProperReg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9" ma:displayName="Content Type"/>
        <xsd:element ref="dc:title" minOccurs="0" maxOccurs="1" ma:index="2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944D6F2-1AA7-489D-8E70-C22A01ED5CBB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purl.org/dc/terms/"/>
    <ds:schemaRef ds:uri="282a67c1-873c-4f15-b5cc-88b14a3966b2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05BFE94-23F5-4BD0-88F8-20045D1E729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D010E02-7BBA-48F8-BEAE-65F268F7C0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2a67c1-873c-4f15-b5cc-88b14a3966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1524</TotalTime>
  <Words>776</Words>
  <Application>Microsoft Office PowerPoint</Application>
  <PresentationFormat>On-screen Show (4:3)</PresentationFormat>
  <Paragraphs>204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PowerPoint Presentation</vt:lpstr>
      <vt:lpstr>Agenda</vt:lpstr>
      <vt:lpstr>PowerPoint Presentation</vt:lpstr>
      <vt:lpstr>PowerPoint Presentation</vt:lpstr>
      <vt:lpstr>Distribution of Findings</vt:lpstr>
      <vt:lpstr>Distribution of Findings</vt:lpstr>
      <vt:lpstr>Findings for Large Clients</vt:lpstr>
      <vt:lpstr>Findings for Medium Clients</vt:lpstr>
      <vt:lpstr>Findings for Small Clients</vt:lpstr>
      <vt:lpstr>Pattern</vt:lpstr>
      <vt:lpstr>Patterns more…..</vt:lpstr>
      <vt:lpstr>Patterns more…..</vt:lpstr>
      <vt:lpstr>Pareto</vt:lpstr>
      <vt:lpstr>Most Common Findings for Planning </vt:lpstr>
      <vt:lpstr>Most Common Findings for Performance</vt:lpstr>
      <vt:lpstr>Most Common Findings for HR Security</vt:lpstr>
      <vt:lpstr>Most Common Findings for Physical &amp; Environmental Security</vt:lpstr>
      <vt:lpstr>Most Common Findings for Asset Management</vt:lpstr>
      <vt:lpstr>Some Challenges</vt:lpstr>
      <vt:lpstr>Top Management</vt:lpstr>
      <vt:lpstr>Selecting the Right Tools</vt:lpstr>
      <vt:lpstr>Selecting the Right Technology</vt:lpstr>
      <vt:lpstr>Selecting the Right Resources</vt:lpstr>
      <vt:lpstr>Thank You</vt:lpstr>
    </vt:vector>
  </TitlesOfParts>
  <Company>British Standards Institution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ISO 27001 Auditing</dc:title>
  <dc:creator>Irvine Taylor</dc:creator>
  <cp:keywords>Network Security</cp:keywords>
  <cp:lastModifiedBy>Neelov Kar</cp:lastModifiedBy>
  <cp:revision>78</cp:revision>
  <dcterms:created xsi:type="dcterms:W3CDTF">2015-09-28T11:08:54Z</dcterms:created>
  <dcterms:modified xsi:type="dcterms:W3CDTF">2017-10-11T01:37:10Z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0x010100A3C29BF8FA436848B3DC1FBAD1DC35C900979134396315BD4BB5C8DB61EA7D1A26</vt:lpwstr>
  </property>
  <property fmtid="{D5CDD505-2E9C-101B-9397-08002B2CF9AE}" pid="3" name="TaxKeyword">
    <vt:lpwstr>6262;#Network Security|f8c63ae9-233c-42e0-b2af-34a334cab984</vt:lpwstr>
  </property>
  <property fmtid="{D5CDD505-2E9C-101B-9397-08002B2CF9AE}" pid="4" name="BS_RelevantLocations">
    <vt:lpwstr>83;#EMEA|4d2c81ba-bc73-4a22-9c8c-e84793c68eaf</vt:lpwstr>
  </property>
</Properties>
</file>