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7"/>
  </p:notesMasterIdLst>
  <p:sldIdLst>
    <p:sldId id="285" r:id="rId5"/>
    <p:sldId id="287" r:id="rId6"/>
    <p:sldId id="288" r:id="rId7"/>
    <p:sldId id="289" r:id="rId8"/>
    <p:sldId id="290" r:id="rId9"/>
    <p:sldId id="291" r:id="rId10"/>
    <p:sldId id="298" r:id="rId11"/>
    <p:sldId id="299" r:id="rId12"/>
    <p:sldId id="300" r:id="rId13"/>
    <p:sldId id="292" r:id="rId14"/>
    <p:sldId id="293" r:id="rId15"/>
    <p:sldId id="294" r:id="rId16"/>
    <p:sldId id="295" r:id="rId17"/>
    <p:sldId id="296" r:id="rId18"/>
    <p:sldId id="302" r:id="rId19"/>
    <p:sldId id="301" r:id="rId20"/>
    <p:sldId id="303" r:id="rId21"/>
    <p:sldId id="304" r:id="rId22"/>
    <p:sldId id="305" r:id="rId23"/>
    <p:sldId id="316" r:id="rId24"/>
    <p:sldId id="315" r:id="rId25"/>
    <p:sldId id="322" r:id="rId26"/>
    <p:sldId id="306" r:id="rId27"/>
    <p:sldId id="308" r:id="rId28"/>
    <p:sldId id="309" r:id="rId29"/>
    <p:sldId id="320" r:id="rId30"/>
    <p:sldId id="313" r:id="rId31"/>
    <p:sldId id="314" r:id="rId32"/>
    <p:sldId id="317" r:id="rId33"/>
    <p:sldId id="318" r:id="rId34"/>
    <p:sldId id="319" r:id="rId35"/>
    <p:sldId id="321"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350" y="54"/>
      </p:cViewPr>
      <p:guideLst>
        <p:guide orient="horz" pos="2160"/>
        <p:guide pos="2880"/>
      </p:guideLst>
    </p:cSldViewPr>
  </p:slideViewPr>
  <p:notesTextViewPr>
    <p:cViewPr>
      <p:scale>
        <a:sx n="1" d="1"/>
        <a:sy n="1" d="1"/>
      </p:scale>
      <p:origin x="0" y="0"/>
    </p:cViewPr>
  </p:notesTextViewPr>
  <p:sorterViewPr>
    <p:cViewPr>
      <p:scale>
        <a:sx n="100" d="100"/>
        <a:sy n="100" d="100"/>
      </p:scale>
      <p:origin x="0" y="-690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1C340D5-12CF-4758-89CF-B8578A784B90}" type="datetimeFigureOut">
              <a:rPr lang="en-GB" smtClean="0"/>
              <a:t>26/09/2016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39F5C6-7765-4492-8AF7-9FC8342A3409}" type="slidenum">
              <a:rPr lang="en-GB" smtClean="0"/>
              <a:t>‹#›</a:t>
            </a:fld>
            <a:endParaRPr lang="en-GB"/>
          </a:p>
        </p:txBody>
      </p:sp>
    </p:spTree>
    <p:extLst>
      <p:ext uri="{BB962C8B-B14F-4D97-AF65-F5344CB8AC3E}">
        <p14:creationId xmlns:p14="http://schemas.microsoft.com/office/powerpoint/2010/main" val="931590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F5F675-74A5-41F3-B1D1-82DB6C63164D}" type="slidenum">
              <a:rPr lang="en-US" smtClean="0"/>
              <a:pPr/>
              <a:t>4</a:t>
            </a:fld>
            <a:endParaRPr lang="en-US"/>
          </a:p>
        </p:txBody>
      </p:sp>
    </p:spTree>
    <p:extLst>
      <p:ext uri="{BB962C8B-B14F-4D97-AF65-F5344CB8AC3E}">
        <p14:creationId xmlns:p14="http://schemas.microsoft.com/office/powerpoint/2010/main" val="3500633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39F5C6-7765-4492-8AF7-9FC8342A3409}" type="slidenum">
              <a:rPr lang="en-GB" smtClean="0"/>
              <a:t>26</a:t>
            </a:fld>
            <a:endParaRPr lang="en-GB"/>
          </a:p>
        </p:txBody>
      </p:sp>
    </p:spTree>
    <p:extLst>
      <p:ext uri="{BB962C8B-B14F-4D97-AF65-F5344CB8AC3E}">
        <p14:creationId xmlns:p14="http://schemas.microsoft.com/office/powerpoint/2010/main" val="2809150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AF5F675-74A5-41F3-B1D1-82DB6C63164D}" type="slidenum">
              <a:rPr lang="en-US" smtClean="0"/>
              <a:pPr/>
              <a:t>28</a:t>
            </a:fld>
            <a:endParaRPr lang="en-US"/>
          </a:p>
        </p:txBody>
      </p:sp>
    </p:spTree>
    <p:extLst>
      <p:ext uri="{BB962C8B-B14F-4D97-AF65-F5344CB8AC3E}">
        <p14:creationId xmlns:p14="http://schemas.microsoft.com/office/powerpoint/2010/main" val="1058943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64B0AD7-AFC3-4E0E-98F8-A884DA2CB22A}" type="datetimeFigureOut">
              <a:rPr lang="en-GB" smtClean="0"/>
              <a:t>26/09/2016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2691990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4B0AD7-AFC3-4E0E-98F8-A884DA2CB22A}" type="datetimeFigureOut">
              <a:rPr lang="en-GB" smtClean="0"/>
              <a:t>26/09/2016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4108509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64B0AD7-AFC3-4E0E-98F8-A884DA2CB22A}" type="datetimeFigureOut">
              <a:rPr lang="en-GB" smtClean="0"/>
              <a:t>26/09/2016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1403128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64B0AD7-AFC3-4E0E-98F8-A884DA2CB22A}" type="datetimeFigureOut">
              <a:rPr lang="en-GB" smtClean="0"/>
              <a:t>26/09/2016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801311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64B0AD7-AFC3-4E0E-98F8-A884DA2CB22A}" type="datetimeFigureOut">
              <a:rPr lang="en-GB" smtClean="0"/>
              <a:t>26/09/2016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4239155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64B0AD7-AFC3-4E0E-98F8-A884DA2CB22A}" type="datetimeFigureOut">
              <a:rPr lang="en-GB" smtClean="0"/>
              <a:t>26/09/2016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531171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4B0AD7-AFC3-4E0E-98F8-A884DA2CB22A}" type="datetimeFigureOut">
              <a:rPr lang="en-GB" smtClean="0"/>
              <a:t>26/09/2016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365989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0AD7-AFC3-4E0E-98F8-A884DA2CB22A}" type="datetimeFigureOut">
              <a:rPr lang="en-GB" smtClean="0"/>
              <a:t>26/09/2016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1894449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4B0AD7-AFC3-4E0E-98F8-A884DA2CB22A}" type="datetimeFigureOut">
              <a:rPr lang="en-GB" smtClean="0"/>
              <a:t>26/09/2016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1392915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4B0AD7-AFC3-4E0E-98F8-A884DA2CB22A}" type="datetimeFigureOut">
              <a:rPr lang="en-GB" smtClean="0"/>
              <a:t>26/09/2016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13081369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64B0AD7-AFC3-4E0E-98F8-A884DA2CB22A}" type="datetimeFigureOut">
              <a:rPr lang="en-GB" smtClean="0"/>
              <a:t>26/09/2016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E834B64-FECE-4E34-8376-EE9641AB4B27}" type="slidenum">
              <a:rPr lang="en-GB" smtClean="0"/>
              <a:t>‹#›</a:t>
            </a:fld>
            <a:endParaRPr lang="en-GB"/>
          </a:p>
        </p:txBody>
      </p:sp>
    </p:spTree>
    <p:extLst>
      <p:ext uri="{BB962C8B-B14F-4D97-AF65-F5344CB8AC3E}">
        <p14:creationId xmlns:p14="http://schemas.microsoft.com/office/powerpoint/2010/main" val="520602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544814" y="36"/>
            <a:ext cx="5599187" cy="6857928"/>
          </a:xfrm>
          <a:prstGeom prst="rect">
            <a:avLst/>
          </a:prstGeom>
        </p:spPr>
      </p:pic>
      <p:sp>
        <p:nvSpPr>
          <p:cNvPr id="5" name="Text Placeholder 6"/>
          <p:cNvSpPr>
            <a:spLocks noGrp="1"/>
          </p:cNvSpPr>
          <p:nvPr>
            <p:ph type="body" sz="quarter" idx="12" hasCustomPrompt="1"/>
          </p:nvPr>
        </p:nvSpPr>
        <p:spPr>
          <a:xfrm>
            <a:off x="338297" y="2661946"/>
            <a:ext cx="2881312" cy="486683"/>
          </a:xfrm>
          <a:prstGeom prst="rect">
            <a:avLst/>
          </a:prstGeom>
        </p:spPr>
        <p:txBody>
          <a:bodyPr lIns="0" tIns="0" rIns="0" bIns="0"/>
          <a:lstStyle>
            <a:lvl1pPr marL="0" indent="0" algn="l">
              <a:buNone/>
              <a:defRPr sz="3000">
                <a:solidFill>
                  <a:schemeClr val="accent2"/>
                </a:solidFill>
              </a:defRPr>
            </a:lvl1pPr>
          </a:lstStyle>
          <a:p>
            <a:pPr lvl="0"/>
            <a:r>
              <a:rPr lang="en-GB" dirty="0" smtClean="0"/>
              <a:t>Cover slide title</a:t>
            </a:r>
            <a:endParaRPr lang="en-GB" dirty="0"/>
          </a:p>
        </p:txBody>
      </p:sp>
      <p:sp>
        <p:nvSpPr>
          <p:cNvPr id="6" name="Text Placeholder 6"/>
          <p:cNvSpPr>
            <a:spLocks noGrp="1"/>
          </p:cNvSpPr>
          <p:nvPr>
            <p:ph type="body" sz="quarter" idx="13" hasCustomPrompt="1"/>
          </p:nvPr>
        </p:nvSpPr>
        <p:spPr>
          <a:xfrm>
            <a:off x="338138" y="3423710"/>
            <a:ext cx="2881312" cy="486683"/>
          </a:xfrm>
          <a:prstGeom prst="rect">
            <a:avLst/>
          </a:prstGeom>
        </p:spPr>
        <p:txBody>
          <a:bodyPr lIns="0" tIns="0" rIns="0" bIns="0"/>
          <a:lstStyle>
            <a:lvl1pPr marL="0" indent="0" algn="l">
              <a:buNone/>
              <a:defRPr sz="1600" baseline="0">
                <a:solidFill>
                  <a:schemeClr val="accent4"/>
                </a:solidFill>
              </a:defRPr>
            </a:lvl1pPr>
          </a:lstStyle>
          <a:p>
            <a:pPr lvl="0"/>
            <a:r>
              <a:rPr lang="en-GB" dirty="0" smtClean="0"/>
              <a:t>Cover slide subtitle</a:t>
            </a:r>
            <a:endParaRPr lang="en-GB"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52428" y="668140"/>
            <a:ext cx="683893" cy="557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8986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4B0AD7-AFC3-4E0E-98F8-A884DA2CB22A}" type="datetimeFigureOut">
              <a:rPr lang="en-GB" smtClean="0"/>
              <a:t>26/09/2016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834B64-FECE-4E34-8376-EE9641AB4B27}" type="slidenum">
              <a:rPr lang="en-GB" smtClean="0"/>
              <a:t>‹#›</a:t>
            </a:fld>
            <a:endParaRPr lang="en-GB"/>
          </a:p>
        </p:txBody>
      </p:sp>
    </p:spTree>
    <p:extLst>
      <p:ext uri="{BB962C8B-B14F-4D97-AF65-F5344CB8AC3E}">
        <p14:creationId xmlns:p14="http://schemas.microsoft.com/office/powerpoint/2010/main" val="37406356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6.wmf"/><Relationship Id="rId3" Type="http://schemas.openxmlformats.org/officeDocument/2006/relationships/notesSlide" Target="../notesSlides/notesSlide1.xml"/><Relationship Id="rId7"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mailto:Neelov.kar@bsigroup.co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32.emf"/></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a:xfrm>
            <a:off x="338296" y="2661946"/>
            <a:ext cx="3801655" cy="486683"/>
          </a:xfrm>
        </p:spPr>
        <p:txBody>
          <a:bodyPr>
            <a:noAutofit/>
          </a:bodyPr>
          <a:lstStyle/>
          <a:p>
            <a:r>
              <a:rPr lang="en-US" sz="1800" dirty="0"/>
              <a:t> </a:t>
            </a:r>
            <a:r>
              <a:rPr lang="en-US" sz="1800" b="1" dirty="0"/>
              <a:t>Risk Management vis-a-vis Annex A Control of New ISO/IEC </a:t>
            </a:r>
            <a:r>
              <a:rPr lang="en-US" sz="1800" b="1" dirty="0" smtClean="0"/>
              <a:t>27001</a:t>
            </a:r>
            <a:endParaRPr lang="en-GB" sz="1800" dirty="0"/>
          </a:p>
        </p:txBody>
      </p:sp>
      <p:sp>
        <p:nvSpPr>
          <p:cNvPr id="5" name="Text Placeholder 4"/>
          <p:cNvSpPr>
            <a:spLocks noGrp="1"/>
          </p:cNvSpPr>
          <p:nvPr>
            <p:ph type="body" sz="quarter" idx="13"/>
          </p:nvPr>
        </p:nvSpPr>
        <p:spPr>
          <a:xfrm>
            <a:off x="338137" y="3423710"/>
            <a:ext cx="3575177" cy="486683"/>
          </a:xfrm>
        </p:spPr>
        <p:txBody>
          <a:bodyPr>
            <a:normAutofit/>
          </a:bodyPr>
          <a:lstStyle/>
          <a:p>
            <a:r>
              <a:rPr lang="en-US" sz="2000" dirty="0"/>
              <a:t> Neelov Kar, BSI Group</a:t>
            </a:r>
            <a:endParaRPr lang="en-GB" sz="2000" b="1" dirty="0">
              <a:solidFill>
                <a:schemeClr val="tx1"/>
              </a:solidFill>
            </a:endParaRPr>
          </a:p>
        </p:txBody>
      </p:sp>
      <p:pic>
        <p:nvPicPr>
          <p:cNvPr id="8" name="Picture 2" descr="K:\GlobalPortfolioandBrand\Brand PR Comms\Brand\BSI Coat of Arms\BSI Crest\Crest-by-Royal-Charter-small-for-PPT.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252221" y="4733119"/>
            <a:ext cx="661094" cy="86089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85717" y="4726012"/>
            <a:ext cx="649948" cy="8678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K:\GlobalPortfolioandBrand\Brand PR Comms\Brand\Logos\Investors in People logo\IIP_LOGO_BLACK - Preference small.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25750" y="4912299"/>
            <a:ext cx="1154593" cy="495282"/>
          </a:xfrm>
          <a:prstGeom prst="rect">
            <a:avLst/>
          </a:prstGeom>
          <a:noFill/>
          <a:extLst>
            <a:ext uri="{909E8E84-426E-40DD-AFC4-6F175D3DCCD1}">
              <a14:hiddenFill xmlns:a14="http://schemas.microsoft.com/office/drawing/2010/main">
                <a:solidFill>
                  <a:srgbClr val="FFFFFF"/>
                </a:solidFill>
              </a14:hiddenFill>
            </a:ext>
          </a:extLst>
        </p:spPr>
      </p:pic>
      <p:sp>
        <p:nvSpPr>
          <p:cNvPr id="11" name="Footer Placeholder 2"/>
          <p:cNvSpPr txBox="1">
            <a:spLocks/>
          </p:cNvSpPr>
          <p:nvPr/>
        </p:nvSpPr>
        <p:spPr>
          <a:xfrm>
            <a:off x="818292" y="6248197"/>
            <a:ext cx="3086100" cy="213717"/>
          </a:xfrm>
          <a:prstGeom prst="rect">
            <a:avLst/>
          </a:prstGeo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600" dirty="0" smtClean="0"/>
              <a:t>Copyright © 2016 BSI. All rights reserved.</a:t>
            </a:r>
            <a:endParaRPr lang="en-GB" sz="600" dirty="0"/>
          </a:p>
        </p:txBody>
      </p:sp>
    </p:spTree>
    <p:extLst>
      <p:ext uri="{BB962C8B-B14F-4D97-AF65-F5344CB8AC3E}">
        <p14:creationId xmlns:p14="http://schemas.microsoft.com/office/powerpoint/2010/main" val="11616631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dirty="0" smtClean="0"/>
              <a:t>Information Security Risks in Today’s World</a:t>
            </a:r>
          </a:p>
          <a:p>
            <a:pPr>
              <a:buFont typeface="Arial" panose="020B0604020202020204" pitchFamily="34" charset="0"/>
              <a:buChar char="•"/>
            </a:pPr>
            <a:r>
              <a:rPr lang="en-US" dirty="0" smtClean="0"/>
              <a:t>Most Common Findings </a:t>
            </a:r>
          </a:p>
          <a:p>
            <a:pPr>
              <a:buFont typeface="Arial" panose="020B0604020202020204" pitchFamily="34" charset="0"/>
              <a:buChar char="•"/>
            </a:pPr>
            <a:r>
              <a:rPr lang="en-US" dirty="0" smtClean="0"/>
              <a:t>Organization and Risk </a:t>
            </a:r>
          </a:p>
          <a:p>
            <a:pPr>
              <a:buFont typeface="Arial" panose="020B0604020202020204" pitchFamily="34" charset="0"/>
              <a:buChar char="•"/>
            </a:pPr>
            <a:r>
              <a:rPr lang="en-US" dirty="0" smtClean="0"/>
              <a:t>Building an ISMS Organization</a:t>
            </a:r>
          </a:p>
          <a:p>
            <a:pPr>
              <a:buFont typeface="Arial" panose="020B0604020202020204" pitchFamily="34" charset="0"/>
              <a:buChar char="•"/>
            </a:pPr>
            <a:r>
              <a:rPr lang="en-US" dirty="0" smtClean="0"/>
              <a:t>Risk &amp; Annex A Views</a:t>
            </a:r>
            <a:endParaRPr lang="en-US" dirty="0" smtClean="0"/>
          </a:p>
          <a:p>
            <a:pPr>
              <a:buFont typeface="Arial" panose="020B0604020202020204" pitchFamily="34" charset="0"/>
              <a:buChar char="•"/>
            </a:pPr>
            <a:r>
              <a:rPr lang="en-US" dirty="0" smtClean="0"/>
              <a:t>A Tutorial</a:t>
            </a:r>
            <a:endParaRPr lang="en-US" dirty="0" smtClean="0"/>
          </a:p>
          <a:p>
            <a:pPr>
              <a:buFont typeface="Arial" panose="020B0604020202020204" pitchFamily="34" charset="0"/>
              <a:buChar char="•"/>
            </a:pPr>
            <a:r>
              <a:rPr lang="en-US" dirty="0" smtClean="0"/>
              <a:t>Conclusion</a:t>
            </a:r>
          </a:p>
          <a:p>
            <a:pPr>
              <a:buFont typeface="Arial" panose="020B0604020202020204" pitchFamily="34" charset="0"/>
              <a:buChar char="•"/>
            </a:pPr>
            <a:r>
              <a:rPr lang="en-US" dirty="0" smtClean="0"/>
              <a:t>Question &amp; Answer</a:t>
            </a:r>
          </a:p>
          <a:p>
            <a:pPr>
              <a:buFont typeface="Arial" panose="020B0604020202020204" pitchFamily="34" charset="0"/>
              <a:buChar char="•"/>
            </a:pPr>
            <a:endParaRPr lang="en-US" dirty="0"/>
          </a:p>
        </p:txBody>
      </p:sp>
      <p:sp>
        <p:nvSpPr>
          <p:cNvPr id="4" name="Footer Placeholder 3"/>
          <p:cNvSpPr>
            <a:spLocks noGrp="1"/>
          </p:cNvSpPr>
          <p:nvPr>
            <p:ph type="ftr" sz="quarter" idx="11"/>
          </p:nvPr>
        </p:nvSpPr>
        <p:spPr/>
        <p:txBody>
          <a:bodyPr/>
          <a:lstStyle/>
          <a:p>
            <a:r>
              <a:rPr lang="en-US" dirty="0"/>
              <a:t>27K Summit</a:t>
            </a:r>
          </a:p>
        </p:txBody>
      </p:sp>
    </p:spTree>
    <p:extLst>
      <p:ext uri="{BB962C8B-B14F-4D97-AF65-F5344CB8AC3E}">
        <p14:creationId xmlns:p14="http://schemas.microsoft.com/office/powerpoint/2010/main" val="29106681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Information Security Risks in </a:t>
            </a:r>
            <a:r>
              <a:rPr lang="en-US" dirty="0" smtClean="0"/>
              <a:t>Today’s</a:t>
            </a:r>
            <a:br>
              <a:rPr lang="en-US" dirty="0" smtClean="0"/>
            </a:br>
            <a:r>
              <a:rPr lang="en-US" dirty="0" smtClean="0"/>
              <a:t> World</a:t>
            </a:r>
            <a:endParaRPr lang="en-US" dirty="0"/>
          </a:p>
        </p:txBody>
      </p:sp>
      <p:sp>
        <p:nvSpPr>
          <p:cNvPr id="3" name="Content Placeholder 2"/>
          <p:cNvSpPr>
            <a:spLocks noGrp="1"/>
          </p:cNvSpPr>
          <p:nvPr>
            <p:ph idx="1"/>
          </p:nvPr>
        </p:nvSpPr>
        <p:spPr/>
        <p:txBody>
          <a:bodyPr>
            <a:normAutofit fontScale="62500" lnSpcReduction="20000"/>
          </a:bodyPr>
          <a:lstStyle/>
          <a:p>
            <a:pPr>
              <a:buFont typeface="Arial" panose="020B0604020202020204" pitchFamily="34" charset="0"/>
              <a:buChar char="•"/>
            </a:pPr>
            <a:r>
              <a:rPr lang="en-US" dirty="0" smtClean="0"/>
              <a:t>Cyber War between Estonia and Russia </a:t>
            </a:r>
          </a:p>
          <a:p>
            <a:pPr>
              <a:buFont typeface="Arial" panose="020B0604020202020204" pitchFamily="34" charset="0"/>
              <a:buChar char="•"/>
            </a:pPr>
            <a:r>
              <a:rPr lang="en-US" dirty="0" smtClean="0"/>
              <a:t>DNC’s Email Server Hacked by Russia</a:t>
            </a:r>
          </a:p>
          <a:p>
            <a:pPr>
              <a:buFont typeface="Arial" panose="020B0604020202020204" pitchFamily="34" charset="0"/>
              <a:buChar char="•"/>
            </a:pPr>
            <a:r>
              <a:rPr lang="en-US" dirty="0" smtClean="0"/>
              <a:t>Delta’s Datacenter Crashed – 100’s of Flight cancelled on 08/08/16</a:t>
            </a:r>
          </a:p>
          <a:p>
            <a:pPr>
              <a:buFont typeface="Arial" panose="020B0604020202020204" pitchFamily="34" charset="0"/>
              <a:buChar char="•"/>
            </a:pPr>
            <a:r>
              <a:rPr lang="en-US" dirty="0" smtClean="0"/>
              <a:t>IRS, Target, Neiman Marcus, Home Depot , </a:t>
            </a:r>
            <a:r>
              <a:rPr lang="en-US" dirty="0" err="1" smtClean="0"/>
              <a:t>AshleyMadison</a:t>
            </a:r>
            <a:r>
              <a:rPr lang="en-US" dirty="0" smtClean="0"/>
              <a:t> sites hacked</a:t>
            </a:r>
          </a:p>
          <a:p>
            <a:pPr>
              <a:buFont typeface="Arial" panose="020B0604020202020204" pitchFamily="34" charset="0"/>
              <a:buChar char="•"/>
            </a:pPr>
            <a:r>
              <a:rPr lang="en-US" dirty="0" smtClean="0"/>
              <a:t>Sony’s site was attacked by state sponsored hackers of North Korea</a:t>
            </a:r>
          </a:p>
          <a:p>
            <a:pPr>
              <a:buFont typeface="Arial" panose="020B0604020202020204" pitchFamily="34" charset="0"/>
              <a:buChar char="•"/>
            </a:pPr>
            <a:r>
              <a:rPr lang="en-US" dirty="0" smtClean="0"/>
              <a:t>LinkedIn account Data Breach 05/25/2016</a:t>
            </a:r>
          </a:p>
          <a:p>
            <a:pPr>
              <a:buFont typeface="Arial" panose="020B0604020202020204" pitchFamily="34" charset="0"/>
              <a:buChar char="•"/>
            </a:pPr>
            <a:r>
              <a:rPr lang="en-US" dirty="0" smtClean="0"/>
              <a:t>Secret Sauce Case</a:t>
            </a:r>
          </a:p>
          <a:p>
            <a:pPr>
              <a:buFont typeface="Arial" panose="020B0604020202020204" pitchFamily="34" charset="0"/>
              <a:buChar char="•"/>
            </a:pPr>
            <a:r>
              <a:rPr lang="en-US" dirty="0" smtClean="0"/>
              <a:t>Heartbleed/ Poodle/ Shell Shock</a:t>
            </a:r>
          </a:p>
          <a:p>
            <a:pPr>
              <a:buFont typeface="Arial" panose="020B0604020202020204" pitchFamily="34" charset="0"/>
              <a:buChar char="•"/>
            </a:pPr>
            <a:r>
              <a:rPr lang="en-US" dirty="0" smtClean="0"/>
              <a:t>Ransomware</a:t>
            </a:r>
          </a:p>
          <a:p>
            <a:pPr>
              <a:buFont typeface="Arial" panose="020B0604020202020204" pitchFamily="34" charset="0"/>
              <a:buChar char="•"/>
            </a:pPr>
            <a:r>
              <a:rPr lang="en-US" dirty="0" smtClean="0"/>
              <a:t>Disgruntled employee</a:t>
            </a:r>
            <a:endParaRPr lang="en-US" dirty="0"/>
          </a:p>
          <a:p>
            <a:pPr>
              <a:buFont typeface="Arial" panose="020B0604020202020204" pitchFamily="34" charset="0"/>
              <a:buChar char="•"/>
            </a:pPr>
            <a:r>
              <a:rPr lang="en-US" dirty="0"/>
              <a:t>Countdown to Zero Day: </a:t>
            </a:r>
            <a:r>
              <a:rPr lang="en-US" dirty="0" err="1"/>
              <a:t>Stuxnet</a:t>
            </a:r>
            <a:r>
              <a:rPr lang="en-US" dirty="0"/>
              <a:t> and the Launch of the World’s First Digital Weapon</a:t>
            </a:r>
            <a:endParaRPr lang="en-US" dirty="0" smtClean="0"/>
          </a:p>
          <a:p>
            <a:pPr>
              <a:buFont typeface="Arial" panose="020B0604020202020204" pitchFamily="34" charset="0"/>
              <a:buChar char="•"/>
            </a:pPr>
            <a:r>
              <a:rPr lang="en-US" dirty="0" smtClean="0"/>
              <a:t>My </a:t>
            </a:r>
            <a:r>
              <a:rPr lang="en-US" dirty="0" smtClean="0"/>
              <a:t>Uber account compromised</a:t>
            </a:r>
          </a:p>
          <a:p>
            <a:pPr>
              <a:buFont typeface="Arial" panose="020B0604020202020204" pitchFamily="34" charset="0"/>
              <a:buChar char="•"/>
            </a:pPr>
            <a:endParaRPr lang="en-US" dirty="0"/>
          </a:p>
        </p:txBody>
      </p:sp>
      <p:sp>
        <p:nvSpPr>
          <p:cNvPr id="4" name="Footer Placeholder 3"/>
          <p:cNvSpPr>
            <a:spLocks noGrp="1"/>
          </p:cNvSpPr>
          <p:nvPr>
            <p:ph type="ftr" sz="quarter" idx="11"/>
          </p:nvPr>
        </p:nvSpPr>
        <p:spPr/>
        <p:txBody>
          <a:bodyPr/>
          <a:lstStyle/>
          <a:p>
            <a:r>
              <a:rPr lang="en-US" dirty="0"/>
              <a:t>27K Summit</a:t>
            </a:r>
          </a:p>
          <a:p>
            <a:endParaRPr lang="en-US" dirty="0"/>
          </a:p>
        </p:txBody>
      </p:sp>
    </p:spTree>
    <p:extLst>
      <p:ext uri="{BB962C8B-B14F-4D97-AF65-F5344CB8AC3E}">
        <p14:creationId xmlns:p14="http://schemas.microsoft.com/office/powerpoint/2010/main" val="341619475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27K Summit</a:t>
            </a:r>
            <a:endParaRPr lang="en-US" dirty="0"/>
          </a:p>
        </p:txBody>
      </p:sp>
      <p:pic>
        <p:nvPicPr>
          <p:cNvPr id="3" name="Picture 2"/>
          <p:cNvPicPr/>
          <p:nvPr/>
        </p:nvPicPr>
        <p:blipFill>
          <a:blip r:embed="rId4">
            <a:extLst>
              <a:ext uri="{28A0092B-C50C-407E-A947-70E740481C1C}">
                <a14:useLocalDpi xmlns:a14="http://schemas.microsoft.com/office/drawing/2010/main" val="0"/>
              </a:ext>
            </a:extLst>
          </a:blip>
          <a:srcRect/>
          <a:stretch>
            <a:fillRect/>
          </a:stretch>
        </p:blipFill>
        <p:spPr bwMode="auto">
          <a:xfrm>
            <a:off x="396240" y="1006792"/>
            <a:ext cx="4572000" cy="2437447"/>
          </a:xfrm>
          <a:prstGeom prst="rect">
            <a:avLst/>
          </a:prstGeom>
          <a:noFill/>
          <a:ln>
            <a:noFill/>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14723" y="1376945"/>
            <a:ext cx="5500502" cy="404804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16047323">
            <a:off x="1382955" y="854135"/>
            <a:ext cx="4556402" cy="6479353"/>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2977751195"/>
              </p:ext>
            </p:extLst>
          </p:nvPr>
        </p:nvGraphicFramePr>
        <p:xfrm>
          <a:off x="2655856" y="1095179"/>
          <a:ext cx="6181725" cy="4914900"/>
        </p:xfrm>
        <a:graphic>
          <a:graphicData uri="http://schemas.openxmlformats.org/presentationml/2006/ole">
            <mc:AlternateContent xmlns:mc="http://schemas.openxmlformats.org/markup-compatibility/2006">
              <mc:Choice xmlns:v="urn:schemas-microsoft-com:vml" Requires="v">
                <p:oleObj spid="_x0000_s1040" name="Bitmap Image" r:id="rId7" imgW="6181560" imgH="4915080" progId="Paint.Picture">
                  <p:embed/>
                </p:oleObj>
              </mc:Choice>
              <mc:Fallback>
                <p:oleObj name="Bitmap Image" r:id="rId7" imgW="6181560" imgH="4915080" progId="Paint.Picture">
                  <p:embed/>
                  <p:pic>
                    <p:nvPicPr>
                      <p:cNvPr id="0" name=""/>
                      <p:cNvPicPr/>
                      <p:nvPr/>
                    </p:nvPicPr>
                    <p:blipFill>
                      <a:blip r:embed="rId8"/>
                      <a:stretch>
                        <a:fillRect/>
                      </a:stretch>
                    </p:blipFill>
                    <p:spPr>
                      <a:xfrm>
                        <a:off x="2655856" y="1095179"/>
                        <a:ext cx="6181725" cy="4914900"/>
                      </a:xfrm>
                      <a:prstGeom prst="rect">
                        <a:avLst/>
                      </a:prstGeom>
                    </p:spPr>
                  </p:pic>
                </p:oleObj>
              </mc:Fallback>
            </mc:AlternateContent>
          </a:graphicData>
        </a:graphic>
      </p:graphicFrame>
    </p:spTree>
    <p:extLst>
      <p:ext uri="{BB962C8B-B14F-4D97-AF65-F5344CB8AC3E}">
        <p14:creationId xmlns:p14="http://schemas.microsoft.com/office/powerpoint/2010/main" val="417140156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of Risk</a:t>
            </a:r>
            <a:endParaRPr lang="en-US" dirty="0"/>
          </a:p>
        </p:txBody>
      </p:sp>
      <p:sp>
        <p:nvSpPr>
          <p:cNvPr id="3" name="Footer Placeholder 2"/>
          <p:cNvSpPr>
            <a:spLocks noGrp="1"/>
          </p:cNvSpPr>
          <p:nvPr>
            <p:ph type="ftr" sz="quarter" idx="11"/>
          </p:nvPr>
        </p:nvSpPr>
        <p:spPr>
          <a:xfrm>
            <a:off x="2817123" y="6228314"/>
            <a:ext cx="2895600" cy="476250"/>
          </a:xfrm>
        </p:spPr>
        <p:txBody>
          <a:bodyPr/>
          <a:lstStyle/>
          <a:p>
            <a:r>
              <a:rPr lang="en-US" dirty="0" smtClean="0"/>
              <a:t>27K Summit</a:t>
            </a:r>
            <a:endParaRPr lang="en-US" dirty="0"/>
          </a:p>
        </p:txBody>
      </p:sp>
      <p:pic>
        <p:nvPicPr>
          <p:cNvPr id="4" name="Picture 3"/>
          <p:cNvPicPr>
            <a:picLocks noChangeAspect="1"/>
          </p:cNvPicPr>
          <p:nvPr/>
        </p:nvPicPr>
        <p:blipFill>
          <a:blip r:embed="rId2"/>
          <a:stretch>
            <a:fillRect/>
          </a:stretch>
        </p:blipFill>
        <p:spPr>
          <a:xfrm>
            <a:off x="271464" y="1339905"/>
            <a:ext cx="4672012" cy="3817287"/>
          </a:xfrm>
          <a:prstGeom prst="rect">
            <a:avLst/>
          </a:prstGeom>
        </p:spPr>
      </p:pic>
      <p:sp>
        <p:nvSpPr>
          <p:cNvPr id="5" name="TextBox 4"/>
          <p:cNvSpPr txBox="1"/>
          <p:nvPr/>
        </p:nvSpPr>
        <p:spPr>
          <a:xfrm>
            <a:off x="4963358" y="2733417"/>
            <a:ext cx="3530134" cy="369332"/>
          </a:xfrm>
          <a:prstGeom prst="rect">
            <a:avLst/>
          </a:prstGeom>
          <a:noFill/>
        </p:spPr>
        <p:txBody>
          <a:bodyPr wrap="none" rtlCol="0">
            <a:spAutoFit/>
          </a:bodyPr>
          <a:lstStyle/>
          <a:p>
            <a:r>
              <a:rPr lang="en-US" sz="1800" dirty="0" smtClean="0">
                <a:solidFill>
                  <a:srgbClr val="C00000"/>
                </a:solidFill>
              </a:rPr>
              <a:t>2000 X 200 X 100 =$40,000,000</a:t>
            </a:r>
            <a:endParaRPr lang="en-US" sz="1800" dirty="0">
              <a:solidFill>
                <a:srgbClr val="C00000"/>
              </a:solidFill>
            </a:endParaRPr>
          </a:p>
        </p:txBody>
      </p:sp>
      <p:sp>
        <p:nvSpPr>
          <p:cNvPr id="6" name="TextBox 5"/>
          <p:cNvSpPr txBox="1"/>
          <p:nvPr/>
        </p:nvSpPr>
        <p:spPr>
          <a:xfrm>
            <a:off x="971550" y="5334307"/>
            <a:ext cx="7772400" cy="830997"/>
          </a:xfrm>
          <a:prstGeom prst="rect">
            <a:avLst/>
          </a:prstGeom>
          <a:noFill/>
        </p:spPr>
        <p:txBody>
          <a:bodyPr wrap="square" rtlCol="0">
            <a:spAutoFit/>
          </a:bodyPr>
          <a:lstStyle/>
          <a:p>
            <a:r>
              <a:rPr lang="en-US" dirty="0" smtClean="0"/>
              <a:t>McAfee estimates the global cost to companies and consumers at between $375B and $500B annually</a:t>
            </a:r>
            <a:endParaRPr lang="en-US" dirty="0"/>
          </a:p>
        </p:txBody>
      </p:sp>
    </p:spTree>
    <p:extLst>
      <p:ext uri="{BB962C8B-B14F-4D97-AF65-F5344CB8AC3E}">
        <p14:creationId xmlns:p14="http://schemas.microsoft.com/office/powerpoint/2010/main" val="11673896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smtClean="0"/>
              <a:t>27K Summit</a:t>
            </a:r>
            <a:endParaRPr lang="en-US" dirty="0"/>
          </a:p>
        </p:txBody>
      </p:sp>
      <p:pic>
        <p:nvPicPr>
          <p:cNvPr id="3" name="Picture 2"/>
          <p:cNvPicPr>
            <a:picLocks noChangeAspect="1"/>
          </p:cNvPicPr>
          <p:nvPr/>
        </p:nvPicPr>
        <p:blipFill>
          <a:blip r:embed="rId2"/>
          <a:stretch>
            <a:fillRect/>
          </a:stretch>
        </p:blipFill>
        <p:spPr>
          <a:xfrm>
            <a:off x="2428610" y="853440"/>
            <a:ext cx="4292230" cy="5157670"/>
          </a:xfrm>
          <a:prstGeom prst="rect">
            <a:avLst/>
          </a:prstGeom>
        </p:spPr>
      </p:pic>
    </p:spTree>
    <p:extLst>
      <p:ext uri="{BB962C8B-B14F-4D97-AF65-F5344CB8AC3E}">
        <p14:creationId xmlns:p14="http://schemas.microsoft.com/office/powerpoint/2010/main" val="247258977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 27K - Planning</a:t>
            </a:r>
            <a:endParaRPr lang="en-US" dirty="0"/>
          </a:p>
        </p:txBody>
      </p:sp>
      <p:sp>
        <p:nvSpPr>
          <p:cNvPr id="3" name="Footer Placeholder 2"/>
          <p:cNvSpPr>
            <a:spLocks noGrp="1"/>
          </p:cNvSpPr>
          <p:nvPr>
            <p:ph type="ftr" sz="quarter" idx="11"/>
          </p:nvPr>
        </p:nvSpPr>
        <p:spPr/>
        <p:txBody>
          <a:bodyPr/>
          <a:lstStyle/>
          <a:p>
            <a:r>
              <a:rPr lang="en-US" dirty="0" smtClean="0"/>
              <a:t>27K Summit</a:t>
            </a:r>
            <a:endParaRPr lang="en-US" dirty="0"/>
          </a:p>
        </p:txBody>
      </p:sp>
      <p:pic>
        <p:nvPicPr>
          <p:cNvPr id="4" name="Picture 3"/>
          <p:cNvPicPr>
            <a:picLocks noChangeAspect="1"/>
          </p:cNvPicPr>
          <p:nvPr/>
        </p:nvPicPr>
        <p:blipFill>
          <a:blip r:embed="rId2"/>
          <a:stretch>
            <a:fillRect/>
          </a:stretch>
        </p:blipFill>
        <p:spPr>
          <a:xfrm>
            <a:off x="1892907" y="1340768"/>
            <a:ext cx="5659167" cy="5035698"/>
          </a:xfrm>
          <a:prstGeom prst="rect">
            <a:avLst/>
          </a:prstGeom>
        </p:spPr>
      </p:pic>
    </p:spTree>
    <p:extLst>
      <p:ext uri="{BB962C8B-B14F-4D97-AF65-F5344CB8AC3E}">
        <p14:creationId xmlns:p14="http://schemas.microsoft.com/office/powerpoint/2010/main" val="70147432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27K - Planning</a:t>
            </a:r>
          </a:p>
        </p:txBody>
      </p:sp>
      <p:sp>
        <p:nvSpPr>
          <p:cNvPr id="3" name="Footer Placeholder 2"/>
          <p:cNvSpPr>
            <a:spLocks noGrp="1"/>
          </p:cNvSpPr>
          <p:nvPr>
            <p:ph type="ftr" sz="quarter" idx="11"/>
          </p:nvPr>
        </p:nvSpPr>
        <p:spPr/>
        <p:txBody>
          <a:bodyPr/>
          <a:lstStyle/>
          <a:p>
            <a:r>
              <a:rPr lang="en-US" dirty="0" smtClean="0"/>
              <a:t>27K Summit</a:t>
            </a:r>
            <a:endParaRPr lang="en-US" dirty="0"/>
          </a:p>
        </p:txBody>
      </p:sp>
      <p:pic>
        <p:nvPicPr>
          <p:cNvPr id="4" name="Picture 3"/>
          <p:cNvPicPr>
            <a:picLocks noChangeAspect="1"/>
          </p:cNvPicPr>
          <p:nvPr/>
        </p:nvPicPr>
        <p:blipFill>
          <a:blip r:embed="rId2"/>
          <a:stretch>
            <a:fillRect/>
          </a:stretch>
        </p:blipFill>
        <p:spPr>
          <a:xfrm>
            <a:off x="755576" y="1402722"/>
            <a:ext cx="7131417" cy="4648200"/>
          </a:xfrm>
          <a:prstGeom prst="rect">
            <a:avLst/>
          </a:prstGeom>
        </p:spPr>
      </p:pic>
    </p:spTree>
    <p:extLst>
      <p:ext uri="{BB962C8B-B14F-4D97-AF65-F5344CB8AC3E}">
        <p14:creationId xmlns:p14="http://schemas.microsoft.com/office/powerpoint/2010/main" val="3541131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 27K - Planning</a:t>
            </a:r>
          </a:p>
        </p:txBody>
      </p:sp>
      <p:sp>
        <p:nvSpPr>
          <p:cNvPr id="3" name="Footer Placeholder 2"/>
          <p:cNvSpPr>
            <a:spLocks noGrp="1"/>
          </p:cNvSpPr>
          <p:nvPr>
            <p:ph type="ftr" sz="quarter" idx="11"/>
          </p:nvPr>
        </p:nvSpPr>
        <p:spPr/>
        <p:txBody>
          <a:bodyPr/>
          <a:lstStyle/>
          <a:p>
            <a:r>
              <a:rPr lang="en-US" smtClean="0"/>
              <a:t>Create a Web site with FrontPage</a:t>
            </a:r>
            <a:endParaRPr lang="en-US"/>
          </a:p>
        </p:txBody>
      </p:sp>
      <p:pic>
        <p:nvPicPr>
          <p:cNvPr id="4" name="Picture 3"/>
          <p:cNvPicPr>
            <a:picLocks noChangeAspect="1"/>
          </p:cNvPicPr>
          <p:nvPr/>
        </p:nvPicPr>
        <p:blipFill>
          <a:blip r:embed="rId2"/>
          <a:stretch>
            <a:fillRect/>
          </a:stretch>
        </p:blipFill>
        <p:spPr>
          <a:xfrm>
            <a:off x="755576" y="1195804"/>
            <a:ext cx="7019515" cy="5041508"/>
          </a:xfrm>
          <a:prstGeom prst="rect">
            <a:avLst/>
          </a:prstGeom>
        </p:spPr>
      </p:pic>
    </p:spTree>
    <p:extLst>
      <p:ext uri="{BB962C8B-B14F-4D97-AF65-F5344CB8AC3E}">
        <p14:creationId xmlns:p14="http://schemas.microsoft.com/office/powerpoint/2010/main" val="29881176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Most Common Findings </a:t>
            </a:r>
          </a:p>
        </p:txBody>
      </p:sp>
      <p:sp>
        <p:nvSpPr>
          <p:cNvPr id="3" name="Content Placeholder 2"/>
          <p:cNvSpPr>
            <a:spLocks noGrp="1"/>
          </p:cNvSpPr>
          <p:nvPr>
            <p:ph idx="1"/>
          </p:nvPr>
        </p:nvSpPr>
        <p:spPr/>
        <p:txBody>
          <a:bodyPr>
            <a:normAutofit fontScale="77500" lnSpcReduction="20000"/>
          </a:bodyPr>
          <a:lstStyle/>
          <a:p>
            <a:r>
              <a:rPr lang="en-US" dirty="0" smtClean="0"/>
              <a:t>Not all SOA controls are assigned to risks</a:t>
            </a:r>
          </a:p>
          <a:p>
            <a:r>
              <a:rPr lang="en-US" dirty="0" smtClean="0"/>
              <a:t>Residual </a:t>
            </a:r>
            <a:r>
              <a:rPr lang="en-US" dirty="0"/>
              <a:t>Risk is not calculated </a:t>
            </a:r>
          </a:p>
          <a:p>
            <a:r>
              <a:rPr lang="en-US" dirty="0"/>
              <a:t>Acceptance of Risk is </a:t>
            </a:r>
            <a:r>
              <a:rPr lang="en-US" dirty="0" smtClean="0"/>
              <a:t>missing</a:t>
            </a:r>
          </a:p>
          <a:p>
            <a:r>
              <a:rPr lang="en-US" dirty="0" smtClean="0"/>
              <a:t>Risk review record not found</a:t>
            </a:r>
          </a:p>
          <a:p>
            <a:r>
              <a:rPr lang="en-US" dirty="0" smtClean="0"/>
              <a:t>Risks are not prioritized</a:t>
            </a:r>
          </a:p>
          <a:p>
            <a:r>
              <a:rPr lang="en-US" dirty="0" smtClean="0"/>
              <a:t>Preventive actions for the risk are not documented</a:t>
            </a:r>
          </a:p>
          <a:p>
            <a:r>
              <a:rPr lang="en-US" dirty="0" smtClean="0"/>
              <a:t>Opportunities are not assessed</a:t>
            </a:r>
            <a:endParaRPr lang="en-US" dirty="0"/>
          </a:p>
          <a:p>
            <a:pPr>
              <a:buFont typeface="Arial" panose="020B0604020202020204" pitchFamily="34" charset="0"/>
              <a:buChar char="•"/>
            </a:pPr>
            <a:r>
              <a:rPr lang="en-US" dirty="0" smtClean="0"/>
              <a:t>Risk </a:t>
            </a:r>
            <a:r>
              <a:rPr lang="en-US" dirty="0" smtClean="0"/>
              <a:t>Management Methodology is not available</a:t>
            </a:r>
          </a:p>
          <a:p>
            <a:pPr>
              <a:buFont typeface="Arial" panose="020B0604020202020204" pitchFamily="34" charset="0"/>
              <a:buChar char="•"/>
            </a:pPr>
            <a:r>
              <a:rPr lang="en-US" dirty="0" smtClean="0"/>
              <a:t>Gross Risk Calculation is not correct</a:t>
            </a:r>
          </a:p>
          <a:p>
            <a:pPr>
              <a:buFont typeface="Arial" panose="020B0604020202020204" pitchFamily="34" charset="0"/>
              <a:buChar char="•"/>
            </a:pPr>
            <a:r>
              <a:rPr lang="en-US" dirty="0" smtClean="0"/>
              <a:t>Heat Map and the Risk Level do not match</a:t>
            </a:r>
          </a:p>
          <a:p>
            <a:pPr>
              <a:buFont typeface="Arial" panose="020B0604020202020204" pitchFamily="34" charset="0"/>
              <a:buChar char="•"/>
            </a:pPr>
            <a:r>
              <a:rPr lang="en-US" dirty="0" smtClean="0"/>
              <a:t>Annex </a:t>
            </a:r>
            <a:r>
              <a:rPr lang="en-US" dirty="0" smtClean="0"/>
              <a:t>A control/ SOA control is not assigned to </a:t>
            </a:r>
            <a:r>
              <a:rPr lang="en-US" dirty="0" smtClean="0"/>
              <a:t>Risks</a:t>
            </a:r>
          </a:p>
          <a:p>
            <a:pPr>
              <a:buFont typeface="Arial" panose="020B0604020202020204" pitchFamily="34" charset="0"/>
              <a:buChar char="•"/>
            </a:pPr>
            <a:endParaRPr lang="en-US" dirty="0"/>
          </a:p>
        </p:txBody>
      </p:sp>
      <p:sp>
        <p:nvSpPr>
          <p:cNvPr id="4" name="Footer Placeholder 3"/>
          <p:cNvSpPr>
            <a:spLocks noGrp="1"/>
          </p:cNvSpPr>
          <p:nvPr>
            <p:ph type="ftr" sz="quarter" idx="11"/>
          </p:nvPr>
        </p:nvSpPr>
        <p:spPr/>
        <p:txBody>
          <a:bodyPr/>
          <a:lstStyle/>
          <a:p>
            <a:r>
              <a:rPr lang="en-US" dirty="0"/>
              <a:t>27K Summit</a:t>
            </a:r>
          </a:p>
        </p:txBody>
      </p:sp>
    </p:spTree>
    <p:extLst>
      <p:ext uri="{BB962C8B-B14F-4D97-AF65-F5344CB8AC3E}">
        <p14:creationId xmlns:p14="http://schemas.microsoft.com/office/powerpoint/2010/main" val="4658579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 and Risk </a:t>
            </a:r>
          </a:p>
        </p:txBody>
      </p:sp>
      <p:sp>
        <p:nvSpPr>
          <p:cNvPr id="3" name="Content Placeholder 2"/>
          <p:cNvSpPr>
            <a:spLocks noGrp="1"/>
          </p:cNvSpPr>
          <p:nvPr>
            <p:ph idx="1"/>
          </p:nvPr>
        </p:nvSpPr>
        <p:spPr/>
        <p:txBody>
          <a:bodyPr>
            <a:normAutofit fontScale="77500" lnSpcReduction="20000"/>
          </a:bodyPr>
          <a:lstStyle/>
          <a:p>
            <a:pPr>
              <a:buFont typeface="Arial" panose="020B0604020202020204" pitchFamily="34" charset="0"/>
              <a:buChar char="•"/>
            </a:pPr>
            <a:r>
              <a:rPr lang="en-US" dirty="0" smtClean="0"/>
              <a:t>Risk of the organization depends on type of business</a:t>
            </a:r>
          </a:p>
          <a:p>
            <a:pPr>
              <a:buFont typeface="Arial" panose="020B0604020202020204" pitchFamily="34" charset="0"/>
              <a:buChar char="•"/>
            </a:pPr>
            <a:r>
              <a:rPr lang="en-US" dirty="0" smtClean="0"/>
              <a:t>Depends on organization’s Risk Appetite and Risk Tolerance</a:t>
            </a:r>
          </a:p>
          <a:p>
            <a:pPr>
              <a:buFont typeface="Arial" panose="020B0604020202020204" pitchFamily="34" charset="0"/>
              <a:buChar char="•"/>
            </a:pPr>
            <a:r>
              <a:rPr lang="en-US" dirty="0" smtClean="0"/>
              <a:t>Size of the business</a:t>
            </a:r>
          </a:p>
          <a:p>
            <a:pPr>
              <a:buFont typeface="Arial" panose="020B0604020202020204" pitchFamily="34" charset="0"/>
              <a:buChar char="•"/>
            </a:pPr>
            <a:r>
              <a:rPr lang="en-US" dirty="0" smtClean="0"/>
              <a:t>Depends on what kind of data/ information is handled by the business</a:t>
            </a:r>
          </a:p>
          <a:p>
            <a:pPr>
              <a:buFont typeface="Arial" panose="020B0604020202020204" pitchFamily="34" charset="0"/>
              <a:buChar char="•"/>
            </a:pPr>
            <a:r>
              <a:rPr lang="en-US" dirty="0" smtClean="0"/>
              <a:t>Depends on the maturity of the organization: People, Process &amp; Tools </a:t>
            </a:r>
          </a:p>
          <a:p>
            <a:pPr>
              <a:buFont typeface="Arial" panose="020B0604020202020204" pitchFamily="34" charset="0"/>
              <a:buChar char="•"/>
            </a:pPr>
            <a:r>
              <a:rPr lang="en-US" dirty="0" smtClean="0"/>
              <a:t>Capability of detection of security issues/ risks</a:t>
            </a:r>
          </a:p>
          <a:p>
            <a:pPr>
              <a:buFont typeface="Arial" panose="020B0604020202020204" pitchFamily="34" charset="0"/>
              <a:buChar char="•"/>
            </a:pPr>
            <a:r>
              <a:rPr lang="en-US" dirty="0" smtClean="0"/>
              <a:t>Capability of recovering from a security issue</a:t>
            </a:r>
          </a:p>
          <a:p>
            <a:pPr>
              <a:buFont typeface="Arial" panose="020B0604020202020204" pitchFamily="34" charset="0"/>
              <a:buChar char="•"/>
            </a:pPr>
            <a:r>
              <a:rPr lang="en-US" dirty="0" smtClean="0"/>
              <a:t>Contact with Special Interest Groups</a:t>
            </a:r>
          </a:p>
          <a:p>
            <a:pPr>
              <a:buFont typeface="Arial" panose="020B0604020202020204" pitchFamily="34" charset="0"/>
              <a:buChar char="•"/>
            </a:pPr>
            <a:r>
              <a:rPr lang="en-US" dirty="0" smtClean="0"/>
              <a:t>Proactive risk assessment </a:t>
            </a:r>
          </a:p>
          <a:p>
            <a:pPr>
              <a:buFont typeface="Arial" panose="020B0604020202020204" pitchFamily="34" charset="0"/>
              <a:buChar char="•"/>
            </a:pPr>
            <a:r>
              <a:rPr lang="en-US" dirty="0" smtClean="0"/>
              <a:t>Implementation level of controls </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smtClean="0"/>
          </a:p>
          <a:p>
            <a:pPr>
              <a:buFont typeface="Arial" panose="020B0604020202020204" pitchFamily="34" charset="0"/>
              <a:buChar char="•"/>
            </a:pPr>
            <a:endParaRPr lang="en-US" dirty="0"/>
          </a:p>
        </p:txBody>
      </p:sp>
      <p:sp>
        <p:nvSpPr>
          <p:cNvPr id="4" name="Footer Placeholder 3"/>
          <p:cNvSpPr>
            <a:spLocks noGrp="1"/>
          </p:cNvSpPr>
          <p:nvPr>
            <p:ph type="ftr" sz="quarter" idx="11"/>
          </p:nvPr>
        </p:nvSpPr>
        <p:spPr/>
        <p:txBody>
          <a:bodyPr/>
          <a:lstStyle/>
          <a:p>
            <a:r>
              <a:rPr lang="en-US" dirty="0"/>
              <a:t>27K Summit</a:t>
            </a:r>
          </a:p>
        </p:txBody>
      </p:sp>
    </p:spTree>
    <p:extLst>
      <p:ext uri="{BB962C8B-B14F-4D97-AF65-F5344CB8AC3E}">
        <p14:creationId xmlns:p14="http://schemas.microsoft.com/office/powerpoint/2010/main" val="41903930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27K Summit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25" y="1328737"/>
            <a:ext cx="7143750" cy="4200525"/>
          </a:xfrm>
          <a:prstGeom prst="rect">
            <a:avLst/>
          </a:prstGeom>
        </p:spPr>
      </p:pic>
    </p:spTree>
    <p:extLst>
      <p:ext uri="{BB962C8B-B14F-4D97-AF65-F5344CB8AC3E}">
        <p14:creationId xmlns:p14="http://schemas.microsoft.com/office/powerpoint/2010/main" val="34110974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27K Summit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0125" y="1328737"/>
            <a:ext cx="7143750" cy="4200525"/>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4762" y="2592642"/>
            <a:ext cx="538202" cy="721209"/>
          </a:xfrm>
          <a:prstGeom prst="rect">
            <a:avLst/>
          </a:prstGeom>
        </p:spPr>
      </p:pic>
    </p:spTree>
    <p:extLst>
      <p:ext uri="{BB962C8B-B14F-4D97-AF65-F5344CB8AC3E}">
        <p14:creationId xmlns:p14="http://schemas.microsoft.com/office/powerpoint/2010/main" val="10320714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27K Summit</a:t>
            </a:r>
            <a:endParaRPr lang="en-US" dirty="0"/>
          </a:p>
        </p:txBody>
      </p:sp>
      <p:pic>
        <p:nvPicPr>
          <p:cNvPr id="4" name="Picture 3"/>
          <p:cNvPicPr>
            <a:picLocks noChangeAspect="1"/>
          </p:cNvPicPr>
          <p:nvPr/>
        </p:nvPicPr>
        <p:blipFill>
          <a:blip r:embed="rId2"/>
          <a:stretch>
            <a:fillRect/>
          </a:stretch>
        </p:blipFill>
        <p:spPr>
          <a:xfrm>
            <a:off x="539685" y="1176145"/>
            <a:ext cx="2680871" cy="1595629"/>
          </a:xfrm>
          <a:prstGeom prst="rect">
            <a:avLst/>
          </a:prstGeom>
        </p:spPr>
      </p:pic>
      <p:pic>
        <p:nvPicPr>
          <p:cNvPr id="5" name="Picture 4"/>
          <p:cNvPicPr>
            <a:picLocks noChangeAspect="1"/>
          </p:cNvPicPr>
          <p:nvPr/>
        </p:nvPicPr>
        <p:blipFill>
          <a:blip r:embed="rId3"/>
          <a:stretch>
            <a:fillRect/>
          </a:stretch>
        </p:blipFill>
        <p:spPr>
          <a:xfrm>
            <a:off x="2669716" y="1640758"/>
            <a:ext cx="3619037" cy="2146764"/>
          </a:xfrm>
          <a:prstGeom prst="rect">
            <a:avLst/>
          </a:prstGeom>
        </p:spPr>
      </p:pic>
      <p:sp>
        <p:nvSpPr>
          <p:cNvPr id="6" name="TextBox 5"/>
          <p:cNvSpPr txBox="1"/>
          <p:nvPr/>
        </p:nvSpPr>
        <p:spPr>
          <a:xfrm>
            <a:off x="53796" y="3726422"/>
            <a:ext cx="3313536" cy="461665"/>
          </a:xfrm>
          <a:prstGeom prst="rect">
            <a:avLst/>
          </a:prstGeom>
          <a:noFill/>
        </p:spPr>
        <p:txBody>
          <a:bodyPr wrap="none" rtlCol="0">
            <a:spAutoFit/>
          </a:bodyPr>
          <a:lstStyle/>
          <a:p>
            <a:r>
              <a:rPr lang="en-US" dirty="0" smtClean="0"/>
              <a:t>Watch tower is missing</a:t>
            </a:r>
            <a:endParaRPr lang="en-US" dirty="0"/>
          </a:p>
        </p:txBody>
      </p:sp>
      <p:sp>
        <p:nvSpPr>
          <p:cNvPr id="7" name="TextBox 6"/>
          <p:cNvSpPr txBox="1"/>
          <p:nvPr/>
        </p:nvSpPr>
        <p:spPr>
          <a:xfrm>
            <a:off x="5459949" y="1086150"/>
            <a:ext cx="3089307" cy="461665"/>
          </a:xfrm>
          <a:prstGeom prst="rect">
            <a:avLst/>
          </a:prstGeom>
          <a:noFill/>
        </p:spPr>
        <p:txBody>
          <a:bodyPr wrap="none" rtlCol="0">
            <a:spAutoFit/>
          </a:bodyPr>
          <a:lstStyle/>
          <a:p>
            <a:r>
              <a:rPr lang="en-US" dirty="0" smtClean="0"/>
              <a:t>Check post is missing</a:t>
            </a:r>
            <a:endParaRPr lang="en-US" dirty="0"/>
          </a:p>
        </p:txBody>
      </p:sp>
      <p:sp>
        <p:nvSpPr>
          <p:cNvPr id="8" name="TextBox 7"/>
          <p:cNvSpPr txBox="1"/>
          <p:nvPr/>
        </p:nvSpPr>
        <p:spPr>
          <a:xfrm>
            <a:off x="4351230" y="5651779"/>
            <a:ext cx="2935419" cy="461665"/>
          </a:xfrm>
          <a:prstGeom prst="rect">
            <a:avLst/>
          </a:prstGeom>
          <a:noFill/>
        </p:spPr>
        <p:txBody>
          <a:bodyPr wrap="none" rtlCol="0">
            <a:spAutoFit/>
          </a:bodyPr>
          <a:lstStyle/>
          <a:p>
            <a:r>
              <a:rPr lang="en-US" dirty="0" smtClean="0"/>
              <a:t>Main gate is missing</a:t>
            </a:r>
            <a:endParaRPr lang="en-US" dirty="0"/>
          </a:p>
        </p:txBody>
      </p:sp>
      <p:pic>
        <p:nvPicPr>
          <p:cNvPr id="3" name="Picture 2"/>
          <p:cNvPicPr>
            <a:picLocks noChangeAspect="1"/>
          </p:cNvPicPr>
          <p:nvPr/>
        </p:nvPicPr>
        <p:blipFill>
          <a:blip r:embed="rId4"/>
          <a:stretch>
            <a:fillRect/>
          </a:stretch>
        </p:blipFill>
        <p:spPr>
          <a:xfrm>
            <a:off x="4554398" y="3121226"/>
            <a:ext cx="4079749" cy="2429971"/>
          </a:xfrm>
          <a:prstGeom prst="rect">
            <a:avLst/>
          </a:prstGeom>
        </p:spPr>
      </p:pic>
      <p:sp>
        <p:nvSpPr>
          <p:cNvPr id="9" name="TextBox 8"/>
          <p:cNvSpPr txBox="1"/>
          <p:nvPr/>
        </p:nvSpPr>
        <p:spPr>
          <a:xfrm>
            <a:off x="395536" y="5796210"/>
            <a:ext cx="9376285" cy="646331"/>
          </a:xfrm>
          <a:prstGeom prst="rect">
            <a:avLst/>
          </a:prstGeom>
          <a:noFill/>
        </p:spPr>
        <p:txBody>
          <a:bodyPr wrap="none" rtlCol="0">
            <a:spAutoFit/>
          </a:bodyPr>
          <a:lstStyle/>
          <a:p>
            <a:r>
              <a:rPr lang="en-US" sz="3600" b="1" dirty="0" smtClean="0">
                <a:solidFill>
                  <a:srgbClr val="C00000"/>
                </a:solidFill>
              </a:rPr>
              <a:t>If you miss a control there will be a risk</a:t>
            </a:r>
            <a:endParaRPr lang="en-US" sz="3600" b="1" dirty="0">
              <a:solidFill>
                <a:srgbClr val="C00000"/>
              </a:solidFill>
            </a:endParaRPr>
          </a:p>
        </p:txBody>
      </p:sp>
    </p:spTree>
    <p:extLst>
      <p:ext uri="{BB962C8B-B14F-4D97-AF65-F5344CB8AC3E}">
        <p14:creationId xmlns:p14="http://schemas.microsoft.com/office/powerpoint/2010/main" val="20082957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Building an ISMS </a:t>
            </a:r>
            <a:r>
              <a:rPr lang="en-US" dirty="0" smtClean="0"/>
              <a:t>Organization</a:t>
            </a:r>
            <a:endParaRPr lang="en-US" dirty="0"/>
          </a:p>
        </p:txBody>
      </p:sp>
      <p:sp>
        <p:nvSpPr>
          <p:cNvPr id="3" name="Content Placeholder 2"/>
          <p:cNvSpPr>
            <a:spLocks noGrp="1"/>
          </p:cNvSpPr>
          <p:nvPr>
            <p:ph idx="1"/>
          </p:nvPr>
        </p:nvSpPr>
        <p:spPr/>
        <p:txBody>
          <a:bodyPr/>
          <a:lstStyle/>
          <a:p>
            <a:pPr>
              <a:buFont typeface="Arial" panose="020B0604020202020204" pitchFamily="34" charset="0"/>
              <a:buChar char="•"/>
            </a:pPr>
            <a:r>
              <a:rPr lang="en-US" dirty="0" smtClean="0"/>
              <a:t>Two Perspectives of the organization</a:t>
            </a:r>
          </a:p>
          <a:p>
            <a:pPr lvl="1">
              <a:buFont typeface="Arial" panose="020B0604020202020204" pitchFamily="34" charset="0"/>
              <a:buChar char="•"/>
            </a:pPr>
            <a:r>
              <a:rPr lang="en-US" dirty="0" smtClean="0"/>
              <a:t>Information Security Risks as applicable for an organization</a:t>
            </a:r>
          </a:p>
          <a:p>
            <a:pPr lvl="1">
              <a:buFont typeface="Arial" panose="020B0604020202020204" pitchFamily="34" charset="0"/>
              <a:buChar char="•"/>
            </a:pPr>
            <a:r>
              <a:rPr lang="en-US" dirty="0" smtClean="0"/>
              <a:t>Applicability of Annex A controls</a:t>
            </a:r>
          </a:p>
          <a:p>
            <a:endParaRPr lang="en-US" dirty="0"/>
          </a:p>
        </p:txBody>
      </p:sp>
      <p:sp>
        <p:nvSpPr>
          <p:cNvPr id="4" name="Footer Placeholder 3"/>
          <p:cNvSpPr>
            <a:spLocks noGrp="1"/>
          </p:cNvSpPr>
          <p:nvPr>
            <p:ph type="ftr" sz="quarter" idx="11"/>
          </p:nvPr>
        </p:nvSpPr>
        <p:spPr/>
        <p:txBody>
          <a:bodyPr/>
          <a:lstStyle/>
          <a:p>
            <a:r>
              <a:rPr lang="en-US" dirty="0"/>
              <a:t>27K Summit</a:t>
            </a:r>
          </a:p>
        </p:txBody>
      </p:sp>
    </p:spTree>
    <p:extLst>
      <p:ext uri="{BB962C8B-B14F-4D97-AF65-F5344CB8AC3E}">
        <p14:creationId xmlns:p14="http://schemas.microsoft.com/office/powerpoint/2010/main" val="36241398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dirty="0" smtClean="0"/>
              <a:t>27K Summit</a:t>
            </a:r>
            <a:endParaRPr lang="en-US" dirty="0"/>
          </a:p>
        </p:txBody>
      </p:sp>
      <p:sp>
        <p:nvSpPr>
          <p:cNvPr id="3" name="TextBox 2"/>
          <p:cNvSpPr txBox="1"/>
          <p:nvPr/>
        </p:nvSpPr>
        <p:spPr>
          <a:xfrm>
            <a:off x="373060" y="836712"/>
            <a:ext cx="8447412" cy="523220"/>
          </a:xfrm>
          <a:prstGeom prst="rect">
            <a:avLst/>
          </a:prstGeom>
          <a:noFill/>
        </p:spPr>
        <p:txBody>
          <a:bodyPr wrap="square" rtlCol="0">
            <a:spAutoFit/>
          </a:bodyPr>
          <a:lstStyle/>
          <a:p>
            <a:r>
              <a:rPr lang="en-US" sz="2800" b="1" dirty="0" smtClean="0"/>
              <a:t>Risk and Control have a many to many relationship</a:t>
            </a:r>
            <a:endParaRPr lang="en-US" sz="2800" b="1" dirty="0"/>
          </a:p>
        </p:txBody>
      </p:sp>
      <p:sp>
        <p:nvSpPr>
          <p:cNvPr id="4" name="TextBox 3"/>
          <p:cNvSpPr txBox="1"/>
          <p:nvPr/>
        </p:nvSpPr>
        <p:spPr>
          <a:xfrm>
            <a:off x="285136" y="1666313"/>
            <a:ext cx="5441298" cy="400110"/>
          </a:xfrm>
          <a:prstGeom prst="rect">
            <a:avLst/>
          </a:prstGeom>
          <a:noFill/>
        </p:spPr>
        <p:txBody>
          <a:bodyPr wrap="none" rtlCol="0">
            <a:spAutoFit/>
          </a:bodyPr>
          <a:lstStyle/>
          <a:p>
            <a:r>
              <a:rPr lang="en-US" sz="2000" dirty="0" smtClean="0"/>
              <a:t>One Risk can be mitigated by one or more controls</a:t>
            </a:r>
          </a:p>
        </p:txBody>
      </p:sp>
      <p:sp>
        <p:nvSpPr>
          <p:cNvPr id="5" name="TextBox 4"/>
          <p:cNvSpPr txBox="1"/>
          <p:nvPr/>
        </p:nvSpPr>
        <p:spPr>
          <a:xfrm>
            <a:off x="285136" y="3603528"/>
            <a:ext cx="5999848" cy="400110"/>
          </a:xfrm>
          <a:prstGeom prst="rect">
            <a:avLst/>
          </a:prstGeom>
          <a:noFill/>
        </p:spPr>
        <p:txBody>
          <a:bodyPr wrap="none" rtlCol="0">
            <a:spAutoFit/>
          </a:bodyPr>
          <a:lstStyle/>
          <a:p>
            <a:r>
              <a:rPr lang="en-US" sz="2000" dirty="0" smtClean="0"/>
              <a:t>One Control can be a mitigating factor for multiple Risks</a:t>
            </a:r>
            <a:endParaRPr lang="en-US" sz="2000" dirty="0"/>
          </a:p>
        </p:txBody>
      </p:sp>
      <p:sp>
        <p:nvSpPr>
          <p:cNvPr id="6" name="TextBox 5"/>
          <p:cNvSpPr txBox="1"/>
          <p:nvPr/>
        </p:nvSpPr>
        <p:spPr>
          <a:xfrm>
            <a:off x="285136" y="4155749"/>
            <a:ext cx="8429487" cy="1323439"/>
          </a:xfrm>
          <a:prstGeom prst="rect">
            <a:avLst/>
          </a:prstGeom>
          <a:noFill/>
        </p:spPr>
        <p:txBody>
          <a:bodyPr wrap="none" rtlCol="0">
            <a:spAutoFit/>
          </a:bodyPr>
          <a:lstStyle/>
          <a:p>
            <a:pPr>
              <a:spcBef>
                <a:spcPts val="0"/>
              </a:spcBef>
              <a:spcAft>
                <a:spcPts val="0"/>
              </a:spcAft>
            </a:pPr>
            <a:r>
              <a:rPr lang="en-US" sz="2000" dirty="0" smtClean="0"/>
              <a:t>For example: </a:t>
            </a:r>
          </a:p>
          <a:p>
            <a:pPr>
              <a:spcBef>
                <a:spcPts val="0"/>
              </a:spcBef>
              <a:spcAft>
                <a:spcPts val="0"/>
              </a:spcAft>
            </a:pPr>
            <a:r>
              <a:rPr lang="en-US" sz="2000" dirty="0" smtClean="0"/>
              <a:t>Cryptography A.10          </a:t>
            </a:r>
            <a:r>
              <a:rPr lang="en-US" sz="2000" dirty="0" smtClean="0"/>
              <a:t>Stolen </a:t>
            </a:r>
            <a:r>
              <a:rPr lang="en-US" sz="2000" dirty="0" smtClean="0"/>
              <a:t>Laptop </a:t>
            </a:r>
          </a:p>
          <a:p>
            <a:pPr>
              <a:spcBef>
                <a:spcPts val="0"/>
              </a:spcBef>
              <a:spcAft>
                <a:spcPts val="0"/>
              </a:spcAft>
            </a:pPr>
            <a:r>
              <a:rPr lang="en-US" sz="2000" dirty="0" smtClean="0"/>
              <a:t>                                           Unauthorized copying of customer data</a:t>
            </a:r>
          </a:p>
          <a:p>
            <a:pPr>
              <a:spcBef>
                <a:spcPts val="0"/>
              </a:spcBef>
              <a:spcAft>
                <a:spcPts val="0"/>
              </a:spcAft>
            </a:pPr>
            <a:r>
              <a:rPr lang="en-US" sz="2000" dirty="0"/>
              <a:t> </a:t>
            </a:r>
            <a:r>
              <a:rPr lang="en-US" sz="2000" dirty="0" smtClean="0"/>
              <a:t>                                          Hacking of information while transmitting over internet</a:t>
            </a:r>
            <a:endParaRPr lang="en-US" sz="2000" dirty="0"/>
          </a:p>
        </p:txBody>
      </p:sp>
      <p:sp>
        <p:nvSpPr>
          <p:cNvPr id="7" name="TextBox 6"/>
          <p:cNvSpPr txBox="1"/>
          <p:nvPr/>
        </p:nvSpPr>
        <p:spPr>
          <a:xfrm>
            <a:off x="290056" y="2113683"/>
            <a:ext cx="4602991" cy="1323439"/>
          </a:xfrm>
          <a:prstGeom prst="rect">
            <a:avLst/>
          </a:prstGeom>
          <a:noFill/>
        </p:spPr>
        <p:txBody>
          <a:bodyPr wrap="none" rtlCol="0">
            <a:spAutoFit/>
          </a:bodyPr>
          <a:lstStyle/>
          <a:p>
            <a:pPr>
              <a:spcBef>
                <a:spcPts val="0"/>
              </a:spcBef>
              <a:spcAft>
                <a:spcPts val="0"/>
              </a:spcAft>
            </a:pPr>
            <a:r>
              <a:rPr lang="en-US" sz="2000" dirty="0" smtClean="0"/>
              <a:t>For example: </a:t>
            </a:r>
          </a:p>
          <a:p>
            <a:pPr>
              <a:spcBef>
                <a:spcPts val="0"/>
              </a:spcBef>
              <a:spcAft>
                <a:spcPts val="0"/>
              </a:spcAft>
            </a:pPr>
            <a:r>
              <a:rPr lang="en-US" sz="2000" dirty="0" smtClean="0"/>
              <a:t>Disgruntled employee    </a:t>
            </a:r>
            <a:r>
              <a:rPr lang="en-US" sz="2000" dirty="0" smtClean="0"/>
              <a:t>Access </a:t>
            </a:r>
            <a:r>
              <a:rPr lang="en-US" sz="2000" dirty="0" smtClean="0"/>
              <a:t>control A.9</a:t>
            </a:r>
          </a:p>
          <a:p>
            <a:pPr>
              <a:spcBef>
                <a:spcPts val="0"/>
              </a:spcBef>
              <a:spcAft>
                <a:spcPts val="0"/>
              </a:spcAft>
            </a:pPr>
            <a:r>
              <a:rPr lang="en-US" sz="2000" dirty="0" smtClean="0"/>
              <a:t>                                           Security Policy A.5</a:t>
            </a:r>
          </a:p>
          <a:p>
            <a:pPr>
              <a:spcBef>
                <a:spcPts val="0"/>
              </a:spcBef>
              <a:spcAft>
                <a:spcPts val="0"/>
              </a:spcAft>
            </a:pPr>
            <a:r>
              <a:rPr lang="en-US" sz="2000" dirty="0"/>
              <a:t> </a:t>
            </a:r>
            <a:r>
              <a:rPr lang="en-US" sz="2000" dirty="0" smtClean="0"/>
              <a:t>                                          HR Security A.7</a:t>
            </a:r>
            <a:endParaRPr lang="en-US" sz="2000" dirty="0"/>
          </a:p>
        </p:txBody>
      </p:sp>
    </p:spTree>
    <p:extLst>
      <p:ext uri="{BB962C8B-B14F-4D97-AF65-F5344CB8AC3E}">
        <p14:creationId xmlns:p14="http://schemas.microsoft.com/office/powerpoint/2010/main" val="19581676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8567" y="99284"/>
            <a:ext cx="8229600" cy="1143000"/>
          </a:xfrm>
        </p:spPr>
        <p:txBody>
          <a:bodyPr/>
          <a:lstStyle/>
          <a:p>
            <a:r>
              <a:rPr lang="en-US" dirty="0" smtClean="0"/>
              <a:t>Risk View of the Organization</a:t>
            </a:r>
            <a:endParaRPr lang="en-US" dirty="0"/>
          </a:p>
        </p:txBody>
      </p:sp>
      <p:sp>
        <p:nvSpPr>
          <p:cNvPr id="3" name="Footer Placeholder 2"/>
          <p:cNvSpPr>
            <a:spLocks noGrp="1"/>
          </p:cNvSpPr>
          <p:nvPr>
            <p:ph type="ftr" sz="quarter" idx="11"/>
          </p:nvPr>
        </p:nvSpPr>
        <p:spPr/>
        <p:txBody>
          <a:bodyPr/>
          <a:lstStyle/>
          <a:p>
            <a:r>
              <a:rPr lang="en-US" dirty="0" smtClean="0"/>
              <a:t>27K Summit</a:t>
            </a:r>
            <a:endParaRPr lang="en-US" dirty="0"/>
          </a:p>
        </p:txBody>
      </p:sp>
      <p:sp>
        <p:nvSpPr>
          <p:cNvPr id="4" name="TextBox 3"/>
          <p:cNvSpPr txBox="1"/>
          <p:nvPr/>
        </p:nvSpPr>
        <p:spPr>
          <a:xfrm>
            <a:off x="548640" y="1661160"/>
            <a:ext cx="1002197" cy="461665"/>
          </a:xfrm>
          <a:prstGeom prst="rect">
            <a:avLst/>
          </a:prstGeom>
          <a:noFill/>
        </p:spPr>
        <p:txBody>
          <a:bodyPr wrap="none" rtlCol="0">
            <a:spAutoFit/>
          </a:bodyPr>
          <a:lstStyle/>
          <a:p>
            <a:r>
              <a:rPr lang="en-US" dirty="0" smtClean="0"/>
              <a:t>Risk 1</a:t>
            </a:r>
            <a:endParaRPr lang="en-US" dirty="0"/>
          </a:p>
        </p:txBody>
      </p:sp>
      <p:sp>
        <p:nvSpPr>
          <p:cNvPr id="5" name="TextBox 4"/>
          <p:cNvSpPr txBox="1"/>
          <p:nvPr/>
        </p:nvSpPr>
        <p:spPr>
          <a:xfrm>
            <a:off x="2209800" y="1263580"/>
            <a:ext cx="1122871" cy="369332"/>
          </a:xfrm>
          <a:prstGeom prst="rect">
            <a:avLst/>
          </a:prstGeom>
          <a:noFill/>
        </p:spPr>
        <p:txBody>
          <a:bodyPr wrap="none" rtlCol="0">
            <a:spAutoFit/>
          </a:bodyPr>
          <a:lstStyle/>
          <a:p>
            <a:r>
              <a:rPr lang="en-US" sz="1800" dirty="0" smtClean="0"/>
              <a:t>Control A</a:t>
            </a:r>
            <a:endParaRPr lang="en-US" sz="1800" dirty="0"/>
          </a:p>
        </p:txBody>
      </p:sp>
      <p:sp>
        <p:nvSpPr>
          <p:cNvPr id="6" name="TextBox 5"/>
          <p:cNvSpPr txBox="1"/>
          <p:nvPr/>
        </p:nvSpPr>
        <p:spPr>
          <a:xfrm>
            <a:off x="2209800" y="1679079"/>
            <a:ext cx="1122871" cy="369332"/>
          </a:xfrm>
          <a:prstGeom prst="rect">
            <a:avLst/>
          </a:prstGeom>
          <a:noFill/>
        </p:spPr>
        <p:txBody>
          <a:bodyPr wrap="none" rtlCol="0">
            <a:spAutoFit/>
          </a:bodyPr>
          <a:lstStyle/>
          <a:p>
            <a:r>
              <a:rPr lang="en-US" sz="1800" dirty="0" smtClean="0"/>
              <a:t>Control B</a:t>
            </a:r>
            <a:endParaRPr lang="en-US" sz="1800" dirty="0"/>
          </a:p>
        </p:txBody>
      </p:sp>
      <p:sp>
        <p:nvSpPr>
          <p:cNvPr id="7" name="TextBox 6"/>
          <p:cNvSpPr txBox="1"/>
          <p:nvPr/>
        </p:nvSpPr>
        <p:spPr>
          <a:xfrm>
            <a:off x="2209800" y="2064543"/>
            <a:ext cx="1122871" cy="369332"/>
          </a:xfrm>
          <a:prstGeom prst="rect">
            <a:avLst/>
          </a:prstGeom>
          <a:noFill/>
        </p:spPr>
        <p:txBody>
          <a:bodyPr wrap="none" rtlCol="0">
            <a:spAutoFit/>
          </a:bodyPr>
          <a:lstStyle/>
          <a:p>
            <a:r>
              <a:rPr lang="en-US" sz="1800" dirty="0" smtClean="0"/>
              <a:t>Control C</a:t>
            </a:r>
            <a:endParaRPr lang="en-US" sz="1800" dirty="0"/>
          </a:p>
        </p:txBody>
      </p:sp>
      <p:sp>
        <p:nvSpPr>
          <p:cNvPr id="8" name="TextBox 7"/>
          <p:cNvSpPr txBox="1"/>
          <p:nvPr/>
        </p:nvSpPr>
        <p:spPr>
          <a:xfrm>
            <a:off x="579120" y="3307080"/>
            <a:ext cx="1002197" cy="461665"/>
          </a:xfrm>
          <a:prstGeom prst="rect">
            <a:avLst/>
          </a:prstGeom>
          <a:noFill/>
        </p:spPr>
        <p:txBody>
          <a:bodyPr wrap="none" rtlCol="0">
            <a:spAutoFit/>
          </a:bodyPr>
          <a:lstStyle/>
          <a:p>
            <a:r>
              <a:rPr lang="en-US" dirty="0" smtClean="0"/>
              <a:t>Risk 2</a:t>
            </a:r>
            <a:endParaRPr lang="en-US" dirty="0"/>
          </a:p>
        </p:txBody>
      </p:sp>
      <p:sp>
        <p:nvSpPr>
          <p:cNvPr id="9" name="TextBox 8"/>
          <p:cNvSpPr txBox="1"/>
          <p:nvPr/>
        </p:nvSpPr>
        <p:spPr>
          <a:xfrm>
            <a:off x="2240280" y="3199060"/>
            <a:ext cx="1142108" cy="369332"/>
          </a:xfrm>
          <a:prstGeom prst="rect">
            <a:avLst/>
          </a:prstGeom>
          <a:noFill/>
        </p:spPr>
        <p:txBody>
          <a:bodyPr wrap="none" rtlCol="0">
            <a:spAutoFit/>
          </a:bodyPr>
          <a:lstStyle/>
          <a:p>
            <a:r>
              <a:rPr lang="en-US" sz="1800" dirty="0" smtClean="0"/>
              <a:t>Control D</a:t>
            </a:r>
            <a:endParaRPr lang="en-US" sz="1800" dirty="0"/>
          </a:p>
        </p:txBody>
      </p:sp>
      <p:sp>
        <p:nvSpPr>
          <p:cNvPr id="10" name="TextBox 9"/>
          <p:cNvSpPr txBox="1"/>
          <p:nvPr/>
        </p:nvSpPr>
        <p:spPr>
          <a:xfrm>
            <a:off x="2240280" y="3614559"/>
            <a:ext cx="1122871" cy="369332"/>
          </a:xfrm>
          <a:prstGeom prst="rect">
            <a:avLst/>
          </a:prstGeom>
          <a:noFill/>
        </p:spPr>
        <p:txBody>
          <a:bodyPr wrap="none" rtlCol="0">
            <a:spAutoFit/>
          </a:bodyPr>
          <a:lstStyle/>
          <a:p>
            <a:r>
              <a:rPr lang="en-US" sz="1800" dirty="0" smtClean="0"/>
              <a:t>Control E</a:t>
            </a:r>
            <a:endParaRPr lang="en-US" sz="1800" dirty="0"/>
          </a:p>
        </p:txBody>
      </p:sp>
      <p:sp>
        <p:nvSpPr>
          <p:cNvPr id="11" name="TextBox 10"/>
          <p:cNvSpPr txBox="1"/>
          <p:nvPr/>
        </p:nvSpPr>
        <p:spPr>
          <a:xfrm>
            <a:off x="2240280" y="5112543"/>
            <a:ext cx="1122871" cy="369332"/>
          </a:xfrm>
          <a:prstGeom prst="rect">
            <a:avLst/>
          </a:prstGeom>
          <a:noFill/>
        </p:spPr>
        <p:txBody>
          <a:bodyPr wrap="none" rtlCol="0">
            <a:spAutoFit/>
          </a:bodyPr>
          <a:lstStyle/>
          <a:p>
            <a:r>
              <a:rPr lang="en-US" sz="1800" dirty="0" smtClean="0"/>
              <a:t>Control F</a:t>
            </a:r>
            <a:endParaRPr lang="en-US" sz="1800" dirty="0"/>
          </a:p>
        </p:txBody>
      </p:sp>
      <p:sp>
        <p:nvSpPr>
          <p:cNvPr id="16" name="TextBox 15"/>
          <p:cNvSpPr txBox="1"/>
          <p:nvPr/>
        </p:nvSpPr>
        <p:spPr>
          <a:xfrm>
            <a:off x="609600" y="4739640"/>
            <a:ext cx="1002197" cy="461665"/>
          </a:xfrm>
          <a:prstGeom prst="rect">
            <a:avLst/>
          </a:prstGeom>
          <a:noFill/>
        </p:spPr>
        <p:txBody>
          <a:bodyPr wrap="none" rtlCol="0">
            <a:spAutoFit/>
          </a:bodyPr>
          <a:lstStyle/>
          <a:p>
            <a:r>
              <a:rPr lang="en-US" dirty="0" smtClean="0"/>
              <a:t>Risk 3</a:t>
            </a:r>
            <a:endParaRPr lang="en-US" dirty="0"/>
          </a:p>
        </p:txBody>
      </p:sp>
      <p:sp>
        <p:nvSpPr>
          <p:cNvPr id="17" name="TextBox 16"/>
          <p:cNvSpPr txBox="1"/>
          <p:nvPr/>
        </p:nvSpPr>
        <p:spPr>
          <a:xfrm>
            <a:off x="2270760" y="4342060"/>
            <a:ext cx="1122871" cy="369332"/>
          </a:xfrm>
          <a:prstGeom prst="rect">
            <a:avLst/>
          </a:prstGeom>
          <a:noFill/>
        </p:spPr>
        <p:txBody>
          <a:bodyPr wrap="none" rtlCol="0">
            <a:spAutoFit/>
          </a:bodyPr>
          <a:lstStyle/>
          <a:p>
            <a:r>
              <a:rPr lang="en-US" sz="1800" dirty="0" smtClean="0"/>
              <a:t>Control C</a:t>
            </a:r>
            <a:endParaRPr lang="en-US" sz="1800" dirty="0"/>
          </a:p>
        </p:txBody>
      </p:sp>
      <p:sp>
        <p:nvSpPr>
          <p:cNvPr id="18" name="TextBox 17"/>
          <p:cNvSpPr txBox="1"/>
          <p:nvPr/>
        </p:nvSpPr>
        <p:spPr>
          <a:xfrm>
            <a:off x="2270760" y="4757559"/>
            <a:ext cx="1122871" cy="369332"/>
          </a:xfrm>
          <a:prstGeom prst="rect">
            <a:avLst/>
          </a:prstGeom>
          <a:noFill/>
        </p:spPr>
        <p:txBody>
          <a:bodyPr wrap="none" rtlCol="0">
            <a:spAutoFit/>
          </a:bodyPr>
          <a:lstStyle/>
          <a:p>
            <a:r>
              <a:rPr lang="en-US" sz="1800" dirty="0" smtClean="0"/>
              <a:t>Control E</a:t>
            </a:r>
            <a:endParaRPr lang="en-US" sz="1800" dirty="0"/>
          </a:p>
        </p:txBody>
      </p:sp>
      <p:sp>
        <p:nvSpPr>
          <p:cNvPr id="19" name="TextBox 18"/>
          <p:cNvSpPr txBox="1"/>
          <p:nvPr/>
        </p:nvSpPr>
        <p:spPr>
          <a:xfrm>
            <a:off x="2270760" y="5478303"/>
            <a:ext cx="1138902" cy="369332"/>
          </a:xfrm>
          <a:prstGeom prst="rect">
            <a:avLst/>
          </a:prstGeom>
          <a:noFill/>
        </p:spPr>
        <p:txBody>
          <a:bodyPr wrap="none" rtlCol="0">
            <a:spAutoFit/>
          </a:bodyPr>
          <a:lstStyle/>
          <a:p>
            <a:r>
              <a:rPr lang="en-US" sz="1800" dirty="0" smtClean="0"/>
              <a:t>Control G</a:t>
            </a:r>
            <a:endParaRPr lang="en-US" sz="1800" dirty="0"/>
          </a:p>
        </p:txBody>
      </p:sp>
      <p:sp>
        <p:nvSpPr>
          <p:cNvPr id="20" name="Striped Right Arrow 19"/>
          <p:cNvSpPr/>
          <p:nvPr/>
        </p:nvSpPr>
        <p:spPr bwMode="auto">
          <a:xfrm>
            <a:off x="3794760" y="2052875"/>
            <a:ext cx="1722120" cy="2693016"/>
          </a:xfrm>
          <a:prstGeom prst="stripedRigh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7500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p:txBody>
      </p:sp>
      <p:sp>
        <p:nvSpPr>
          <p:cNvPr id="21" name="TextBox 20"/>
          <p:cNvSpPr txBox="1"/>
          <p:nvPr/>
        </p:nvSpPr>
        <p:spPr>
          <a:xfrm>
            <a:off x="5730240" y="1556068"/>
            <a:ext cx="2013885" cy="369332"/>
          </a:xfrm>
          <a:prstGeom prst="rect">
            <a:avLst/>
          </a:prstGeom>
          <a:noFill/>
        </p:spPr>
        <p:txBody>
          <a:bodyPr wrap="none" rtlCol="0">
            <a:spAutoFit/>
          </a:bodyPr>
          <a:lstStyle/>
          <a:p>
            <a:r>
              <a:rPr lang="en-US" b="1" dirty="0" smtClean="0"/>
              <a:t>Mitigating </a:t>
            </a:r>
            <a:r>
              <a:rPr lang="en-US" b="1" dirty="0" smtClean="0"/>
              <a:t>Controls</a:t>
            </a:r>
            <a:endParaRPr lang="en-US" b="1" dirty="0"/>
          </a:p>
        </p:txBody>
      </p:sp>
      <p:sp>
        <p:nvSpPr>
          <p:cNvPr id="22" name="TextBox 21"/>
          <p:cNvSpPr txBox="1"/>
          <p:nvPr/>
        </p:nvSpPr>
        <p:spPr>
          <a:xfrm>
            <a:off x="6309360" y="1969889"/>
            <a:ext cx="1122871" cy="369332"/>
          </a:xfrm>
          <a:prstGeom prst="rect">
            <a:avLst/>
          </a:prstGeom>
          <a:noFill/>
        </p:spPr>
        <p:txBody>
          <a:bodyPr wrap="none" rtlCol="0">
            <a:spAutoFit/>
          </a:bodyPr>
          <a:lstStyle/>
          <a:p>
            <a:r>
              <a:rPr lang="en-US" sz="1800" dirty="0" smtClean="0"/>
              <a:t>Control A</a:t>
            </a:r>
            <a:endParaRPr lang="en-US" sz="1800" dirty="0"/>
          </a:p>
        </p:txBody>
      </p:sp>
      <p:sp>
        <p:nvSpPr>
          <p:cNvPr id="23" name="TextBox 22"/>
          <p:cNvSpPr txBox="1"/>
          <p:nvPr/>
        </p:nvSpPr>
        <p:spPr>
          <a:xfrm>
            <a:off x="6309360" y="2385388"/>
            <a:ext cx="1122871" cy="369332"/>
          </a:xfrm>
          <a:prstGeom prst="rect">
            <a:avLst/>
          </a:prstGeom>
          <a:noFill/>
        </p:spPr>
        <p:txBody>
          <a:bodyPr wrap="none" rtlCol="0">
            <a:spAutoFit/>
          </a:bodyPr>
          <a:lstStyle/>
          <a:p>
            <a:r>
              <a:rPr lang="en-US" sz="1800" dirty="0" smtClean="0"/>
              <a:t>Control B</a:t>
            </a:r>
            <a:endParaRPr lang="en-US" sz="1800" dirty="0"/>
          </a:p>
        </p:txBody>
      </p:sp>
      <p:sp>
        <p:nvSpPr>
          <p:cNvPr id="24" name="TextBox 23"/>
          <p:cNvSpPr txBox="1"/>
          <p:nvPr/>
        </p:nvSpPr>
        <p:spPr>
          <a:xfrm>
            <a:off x="6309360" y="2770852"/>
            <a:ext cx="1122871" cy="369332"/>
          </a:xfrm>
          <a:prstGeom prst="rect">
            <a:avLst/>
          </a:prstGeom>
          <a:noFill/>
        </p:spPr>
        <p:txBody>
          <a:bodyPr wrap="none" rtlCol="0">
            <a:spAutoFit/>
          </a:bodyPr>
          <a:lstStyle/>
          <a:p>
            <a:r>
              <a:rPr lang="en-US" sz="1800" dirty="0" smtClean="0"/>
              <a:t>Control C</a:t>
            </a:r>
            <a:endParaRPr lang="en-US" sz="1800" dirty="0"/>
          </a:p>
        </p:txBody>
      </p:sp>
      <p:sp>
        <p:nvSpPr>
          <p:cNvPr id="25" name="TextBox 24"/>
          <p:cNvSpPr txBox="1"/>
          <p:nvPr/>
        </p:nvSpPr>
        <p:spPr>
          <a:xfrm>
            <a:off x="6309360" y="3189089"/>
            <a:ext cx="1142108" cy="369332"/>
          </a:xfrm>
          <a:prstGeom prst="rect">
            <a:avLst/>
          </a:prstGeom>
          <a:noFill/>
        </p:spPr>
        <p:txBody>
          <a:bodyPr wrap="none" rtlCol="0">
            <a:spAutoFit/>
          </a:bodyPr>
          <a:lstStyle/>
          <a:p>
            <a:r>
              <a:rPr lang="en-US" sz="1800" dirty="0" smtClean="0"/>
              <a:t>Control D</a:t>
            </a:r>
            <a:endParaRPr lang="en-US" sz="1800" dirty="0"/>
          </a:p>
        </p:txBody>
      </p:sp>
      <p:sp>
        <p:nvSpPr>
          <p:cNvPr id="26" name="TextBox 25"/>
          <p:cNvSpPr txBox="1"/>
          <p:nvPr/>
        </p:nvSpPr>
        <p:spPr>
          <a:xfrm>
            <a:off x="6309360" y="3604588"/>
            <a:ext cx="1122871" cy="369332"/>
          </a:xfrm>
          <a:prstGeom prst="rect">
            <a:avLst/>
          </a:prstGeom>
          <a:noFill/>
        </p:spPr>
        <p:txBody>
          <a:bodyPr wrap="none" rtlCol="0">
            <a:spAutoFit/>
          </a:bodyPr>
          <a:lstStyle/>
          <a:p>
            <a:r>
              <a:rPr lang="en-US" sz="1800" dirty="0" smtClean="0"/>
              <a:t>Control E</a:t>
            </a:r>
            <a:endParaRPr lang="en-US" sz="1800" dirty="0"/>
          </a:p>
        </p:txBody>
      </p:sp>
      <p:sp>
        <p:nvSpPr>
          <p:cNvPr id="27" name="TextBox 26"/>
          <p:cNvSpPr txBox="1"/>
          <p:nvPr/>
        </p:nvSpPr>
        <p:spPr>
          <a:xfrm>
            <a:off x="6309360" y="3990052"/>
            <a:ext cx="1122871" cy="369332"/>
          </a:xfrm>
          <a:prstGeom prst="rect">
            <a:avLst/>
          </a:prstGeom>
          <a:noFill/>
        </p:spPr>
        <p:txBody>
          <a:bodyPr wrap="none" rtlCol="0">
            <a:spAutoFit/>
          </a:bodyPr>
          <a:lstStyle/>
          <a:p>
            <a:r>
              <a:rPr lang="en-US" sz="1800" dirty="0" smtClean="0"/>
              <a:t>Control F</a:t>
            </a:r>
            <a:endParaRPr lang="en-US" sz="1800" dirty="0"/>
          </a:p>
        </p:txBody>
      </p:sp>
      <p:sp>
        <p:nvSpPr>
          <p:cNvPr id="28" name="TextBox 27"/>
          <p:cNvSpPr txBox="1"/>
          <p:nvPr/>
        </p:nvSpPr>
        <p:spPr>
          <a:xfrm>
            <a:off x="6313418" y="4355812"/>
            <a:ext cx="1138902" cy="369332"/>
          </a:xfrm>
          <a:prstGeom prst="rect">
            <a:avLst/>
          </a:prstGeom>
          <a:noFill/>
        </p:spPr>
        <p:txBody>
          <a:bodyPr wrap="none" rtlCol="0">
            <a:spAutoFit/>
          </a:bodyPr>
          <a:lstStyle/>
          <a:p>
            <a:r>
              <a:rPr lang="en-US" sz="1800" dirty="0" smtClean="0"/>
              <a:t>Control G</a:t>
            </a:r>
            <a:endParaRPr lang="en-US" sz="1800" dirty="0"/>
          </a:p>
        </p:txBody>
      </p:sp>
    </p:spTree>
    <p:extLst>
      <p:ext uri="{BB962C8B-B14F-4D97-AF65-F5344CB8AC3E}">
        <p14:creationId xmlns:p14="http://schemas.microsoft.com/office/powerpoint/2010/main" val="31354249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500" fill="hold"/>
                                        <p:tgtEl>
                                          <p:spTgt spid="20"/>
                                        </p:tgtEl>
                                        <p:attrNameLst>
                                          <p:attrName>ppt_x</p:attrName>
                                        </p:attrNameLst>
                                      </p:cBhvr>
                                      <p:tavLst>
                                        <p:tav tm="0">
                                          <p:val>
                                            <p:strVal val="#ppt_x"/>
                                          </p:val>
                                        </p:tav>
                                        <p:tav tm="100000">
                                          <p:val>
                                            <p:strVal val="#ppt_x"/>
                                          </p:val>
                                        </p:tav>
                                      </p:tavLst>
                                    </p:anim>
                                    <p:anim calcmode="lin" valueType="num">
                                      <p:cBhvr additive="base">
                                        <p:cTn id="6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ppt_x"/>
                                          </p:val>
                                        </p:tav>
                                        <p:tav tm="100000">
                                          <p:val>
                                            <p:strVal val="#ppt_x"/>
                                          </p:val>
                                        </p:tav>
                                      </p:tavLst>
                                    </p:anim>
                                    <p:anim calcmode="lin" valueType="num">
                                      <p:cBhvr additive="base">
                                        <p:cTn id="72" dur="500" fill="hold"/>
                                        <p:tgtEl>
                                          <p:spTgt spid="2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3"/>
                                        </p:tgtEl>
                                        <p:attrNameLst>
                                          <p:attrName>style.visibility</p:attrName>
                                        </p:attrNameLst>
                                      </p:cBhvr>
                                      <p:to>
                                        <p:strVal val="visible"/>
                                      </p:to>
                                    </p:set>
                                    <p:anim calcmode="lin" valueType="num">
                                      <p:cBhvr additive="base">
                                        <p:cTn id="75" dur="500" fill="hold"/>
                                        <p:tgtEl>
                                          <p:spTgt spid="23"/>
                                        </p:tgtEl>
                                        <p:attrNameLst>
                                          <p:attrName>ppt_x</p:attrName>
                                        </p:attrNameLst>
                                      </p:cBhvr>
                                      <p:tavLst>
                                        <p:tav tm="0">
                                          <p:val>
                                            <p:strVal val="#ppt_x"/>
                                          </p:val>
                                        </p:tav>
                                        <p:tav tm="100000">
                                          <p:val>
                                            <p:strVal val="#ppt_x"/>
                                          </p:val>
                                        </p:tav>
                                      </p:tavLst>
                                    </p:anim>
                                    <p:anim calcmode="lin" valueType="num">
                                      <p:cBhvr additive="base">
                                        <p:cTn id="76" dur="500" fill="hold"/>
                                        <p:tgtEl>
                                          <p:spTgt spid="23"/>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ppt_x"/>
                                          </p:val>
                                        </p:tav>
                                        <p:tav tm="100000">
                                          <p:val>
                                            <p:strVal val="#ppt_x"/>
                                          </p:val>
                                        </p:tav>
                                      </p:tavLst>
                                    </p:anim>
                                    <p:anim calcmode="lin" valueType="num">
                                      <p:cBhvr additive="base">
                                        <p:cTn id="84" dur="500" fill="hold"/>
                                        <p:tgtEl>
                                          <p:spTgt spid="25"/>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 calcmode="lin" valueType="num">
                                      <p:cBhvr additive="base">
                                        <p:cTn id="87" dur="500" fill="hold"/>
                                        <p:tgtEl>
                                          <p:spTgt spid="26"/>
                                        </p:tgtEl>
                                        <p:attrNameLst>
                                          <p:attrName>ppt_x</p:attrName>
                                        </p:attrNameLst>
                                      </p:cBhvr>
                                      <p:tavLst>
                                        <p:tav tm="0">
                                          <p:val>
                                            <p:strVal val="#ppt_x"/>
                                          </p:val>
                                        </p:tav>
                                        <p:tav tm="100000">
                                          <p:val>
                                            <p:strVal val="#ppt_x"/>
                                          </p:val>
                                        </p:tav>
                                      </p:tavLst>
                                    </p:anim>
                                    <p:anim calcmode="lin" valueType="num">
                                      <p:cBhvr additive="base">
                                        <p:cTn id="88" dur="500" fill="hold"/>
                                        <p:tgtEl>
                                          <p:spTgt spid="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500" fill="hold"/>
                                        <p:tgtEl>
                                          <p:spTgt spid="27"/>
                                        </p:tgtEl>
                                        <p:attrNameLst>
                                          <p:attrName>ppt_x</p:attrName>
                                        </p:attrNameLst>
                                      </p:cBhvr>
                                      <p:tavLst>
                                        <p:tav tm="0">
                                          <p:val>
                                            <p:strVal val="#ppt_x"/>
                                          </p:val>
                                        </p:tav>
                                        <p:tav tm="100000">
                                          <p:val>
                                            <p:strVal val="#ppt_x"/>
                                          </p:val>
                                        </p:tav>
                                      </p:tavLst>
                                    </p:anim>
                                    <p:anim calcmode="lin" valueType="num">
                                      <p:cBhvr additive="base">
                                        <p:cTn id="92" dur="500" fill="hold"/>
                                        <p:tgtEl>
                                          <p:spTgt spid="27"/>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8"/>
                                        </p:tgtEl>
                                        <p:attrNameLst>
                                          <p:attrName>style.visibility</p:attrName>
                                        </p:attrNameLst>
                                      </p:cBhvr>
                                      <p:to>
                                        <p:strVal val="visible"/>
                                      </p:to>
                                    </p:set>
                                    <p:anim calcmode="lin" valueType="num">
                                      <p:cBhvr additive="base">
                                        <p:cTn id="95" dur="500" fill="hold"/>
                                        <p:tgtEl>
                                          <p:spTgt spid="28"/>
                                        </p:tgtEl>
                                        <p:attrNameLst>
                                          <p:attrName>ppt_x</p:attrName>
                                        </p:attrNameLst>
                                      </p:cBhvr>
                                      <p:tavLst>
                                        <p:tav tm="0">
                                          <p:val>
                                            <p:strVal val="#ppt_x"/>
                                          </p:val>
                                        </p:tav>
                                        <p:tav tm="100000">
                                          <p:val>
                                            <p:strVal val="#ppt_x"/>
                                          </p:val>
                                        </p:tav>
                                      </p:tavLst>
                                    </p:anim>
                                    <p:anim calcmode="lin" valueType="num">
                                      <p:cBhvr additive="base">
                                        <p:cTn id="9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6" grpId="0"/>
      <p:bldP spid="17" grpId="0"/>
      <p:bldP spid="18" grpId="0"/>
      <p:bldP spid="19" grpId="0"/>
      <p:bldP spid="20" grpId="0" animBg="1"/>
      <p:bldP spid="21" grpId="0"/>
      <p:bldP spid="22" grpId="0"/>
      <p:bldP spid="23" grpId="0"/>
      <p:bldP spid="24" grpId="0"/>
      <p:bldP spid="25" grpId="0"/>
      <p:bldP spid="26" grpId="0"/>
      <p:bldP spid="27"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Annex </a:t>
            </a:r>
            <a:r>
              <a:rPr lang="en-US" dirty="0"/>
              <a:t>A </a:t>
            </a:r>
            <a:r>
              <a:rPr lang="en-US" dirty="0" smtClean="0"/>
              <a:t>View of the Organization</a:t>
            </a:r>
            <a:endParaRPr lang="en-US" dirty="0"/>
          </a:p>
        </p:txBody>
      </p:sp>
      <p:sp>
        <p:nvSpPr>
          <p:cNvPr id="4" name="Footer Placeholder 3"/>
          <p:cNvSpPr>
            <a:spLocks noGrp="1"/>
          </p:cNvSpPr>
          <p:nvPr>
            <p:ph type="ftr" sz="quarter" idx="11"/>
          </p:nvPr>
        </p:nvSpPr>
        <p:spPr/>
        <p:txBody>
          <a:bodyPr/>
          <a:lstStyle/>
          <a:p>
            <a:r>
              <a:rPr lang="en-US" dirty="0"/>
              <a:t>27K Summit</a:t>
            </a:r>
          </a:p>
        </p:txBody>
      </p:sp>
      <p:sp>
        <p:nvSpPr>
          <p:cNvPr id="6" name="TextBox 5"/>
          <p:cNvSpPr txBox="1"/>
          <p:nvPr/>
        </p:nvSpPr>
        <p:spPr>
          <a:xfrm>
            <a:off x="918829" y="2229842"/>
            <a:ext cx="1122871" cy="369332"/>
          </a:xfrm>
          <a:prstGeom prst="rect">
            <a:avLst/>
          </a:prstGeom>
          <a:noFill/>
        </p:spPr>
        <p:txBody>
          <a:bodyPr wrap="none" rtlCol="0">
            <a:spAutoFit/>
          </a:bodyPr>
          <a:lstStyle/>
          <a:p>
            <a:r>
              <a:rPr lang="en-US" sz="1800" dirty="0" smtClean="0"/>
              <a:t>Control A</a:t>
            </a:r>
            <a:endParaRPr lang="en-US" sz="1800" dirty="0"/>
          </a:p>
        </p:txBody>
      </p:sp>
      <p:sp>
        <p:nvSpPr>
          <p:cNvPr id="7" name="TextBox 6"/>
          <p:cNvSpPr txBox="1"/>
          <p:nvPr/>
        </p:nvSpPr>
        <p:spPr>
          <a:xfrm>
            <a:off x="918829" y="2592153"/>
            <a:ext cx="1122871" cy="369332"/>
          </a:xfrm>
          <a:prstGeom prst="rect">
            <a:avLst/>
          </a:prstGeom>
          <a:noFill/>
        </p:spPr>
        <p:txBody>
          <a:bodyPr wrap="none" rtlCol="0">
            <a:spAutoFit/>
          </a:bodyPr>
          <a:lstStyle/>
          <a:p>
            <a:r>
              <a:rPr lang="en-US" sz="1800" dirty="0" smtClean="0"/>
              <a:t>Control B</a:t>
            </a:r>
            <a:endParaRPr lang="en-US" sz="1800" dirty="0"/>
          </a:p>
        </p:txBody>
      </p:sp>
      <p:sp>
        <p:nvSpPr>
          <p:cNvPr id="8" name="TextBox 7"/>
          <p:cNvSpPr txBox="1"/>
          <p:nvPr/>
        </p:nvSpPr>
        <p:spPr>
          <a:xfrm>
            <a:off x="918829" y="2954464"/>
            <a:ext cx="1122871" cy="369332"/>
          </a:xfrm>
          <a:prstGeom prst="rect">
            <a:avLst/>
          </a:prstGeom>
          <a:noFill/>
        </p:spPr>
        <p:txBody>
          <a:bodyPr wrap="none" rtlCol="0">
            <a:spAutoFit/>
          </a:bodyPr>
          <a:lstStyle/>
          <a:p>
            <a:r>
              <a:rPr lang="en-US" sz="1800" dirty="0" smtClean="0"/>
              <a:t>Control C</a:t>
            </a:r>
            <a:endParaRPr lang="en-US" sz="1800" dirty="0"/>
          </a:p>
        </p:txBody>
      </p:sp>
      <p:sp>
        <p:nvSpPr>
          <p:cNvPr id="10" name="TextBox 9"/>
          <p:cNvSpPr txBox="1"/>
          <p:nvPr/>
        </p:nvSpPr>
        <p:spPr>
          <a:xfrm>
            <a:off x="899592" y="3316775"/>
            <a:ext cx="1142108" cy="369332"/>
          </a:xfrm>
          <a:prstGeom prst="rect">
            <a:avLst/>
          </a:prstGeom>
          <a:noFill/>
        </p:spPr>
        <p:txBody>
          <a:bodyPr wrap="none" rtlCol="0">
            <a:spAutoFit/>
          </a:bodyPr>
          <a:lstStyle/>
          <a:p>
            <a:r>
              <a:rPr lang="en-US" sz="1800" dirty="0" smtClean="0"/>
              <a:t>Control D</a:t>
            </a:r>
            <a:endParaRPr lang="en-US" sz="1800" dirty="0"/>
          </a:p>
        </p:txBody>
      </p:sp>
      <p:sp>
        <p:nvSpPr>
          <p:cNvPr id="11" name="TextBox 10"/>
          <p:cNvSpPr txBox="1"/>
          <p:nvPr/>
        </p:nvSpPr>
        <p:spPr>
          <a:xfrm>
            <a:off x="918829" y="3679086"/>
            <a:ext cx="1122871" cy="369332"/>
          </a:xfrm>
          <a:prstGeom prst="rect">
            <a:avLst/>
          </a:prstGeom>
          <a:noFill/>
        </p:spPr>
        <p:txBody>
          <a:bodyPr wrap="none" rtlCol="0">
            <a:spAutoFit/>
          </a:bodyPr>
          <a:lstStyle/>
          <a:p>
            <a:r>
              <a:rPr lang="en-US" sz="1800" dirty="0" smtClean="0"/>
              <a:t>Control E</a:t>
            </a:r>
            <a:endParaRPr lang="en-US" sz="1800" dirty="0"/>
          </a:p>
        </p:txBody>
      </p:sp>
      <p:sp>
        <p:nvSpPr>
          <p:cNvPr id="12" name="TextBox 11"/>
          <p:cNvSpPr txBox="1"/>
          <p:nvPr/>
        </p:nvSpPr>
        <p:spPr>
          <a:xfrm>
            <a:off x="918829" y="4766019"/>
            <a:ext cx="1074910" cy="369332"/>
          </a:xfrm>
          <a:prstGeom prst="rect">
            <a:avLst/>
          </a:prstGeom>
          <a:noFill/>
        </p:spPr>
        <p:txBody>
          <a:bodyPr wrap="none" rtlCol="0">
            <a:spAutoFit/>
          </a:bodyPr>
          <a:lstStyle/>
          <a:p>
            <a:r>
              <a:rPr lang="en-US" sz="1800" dirty="0" smtClean="0"/>
              <a:t>Control </a:t>
            </a:r>
            <a:r>
              <a:rPr lang="en-US" sz="1800" dirty="0" smtClean="0"/>
              <a:t>H</a:t>
            </a:r>
            <a:endParaRPr lang="en-US" sz="1800" dirty="0"/>
          </a:p>
        </p:txBody>
      </p:sp>
      <p:sp>
        <p:nvSpPr>
          <p:cNvPr id="14" name="TextBox 13"/>
          <p:cNvSpPr txBox="1"/>
          <p:nvPr/>
        </p:nvSpPr>
        <p:spPr>
          <a:xfrm>
            <a:off x="918829" y="4041397"/>
            <a:ext cx="1036438" cy="369332"/>
          </a:xfrm>
          <a:prstGeom prst="rect">
            <a:avLst/>
          </a:prstGeom>
          <a:noFill/>
        </p:spPr>
        <p:txBody>
          <a:bodyPr wrap="none" rtlCol="0">
            <a:spAutoFit/>
          </a:bodyPr>
          <a:lstStyle/>
          <a:p>
            <a:r>
              <a:rPr lang="en-US" sz="1800" dirty="0" smtClean="0"/>
              <a:t>Control </a:t>
            </a:r>
            <a:r>
              <a:rPr lang="en-US" sz="1800" dirty="0" smtClean="0"/>
              <a:t>F</a:t>
            </a:r>
            <a:endParaRPr lang="en-US" sz="1800" dirty="0"/>
          </a:p>
        </p:txBody>
      </p:sp>
      <p:sp>
        <p:nvSpPr>
          <p:cNvPr id="15" name="TextBox 14"/>
          <p:cNvSpPr txBox="1"/>
          <p:nvPr/>
        </p:nvSpPr>
        <p:spPr>
          <a:xfrm>
            <a:off x="918829" y="4403708"/>
            <a:ext cx="1076513" cy="369332"/>
          </a:xfrm>
          <a:prstGeom prst="rect">
            <a:avLst/>
          </a:prstGeom>
          <a:noFill/>
        </p:spPr>
        <p:txBody>
          <a:bodyPr wrap="none" rtlCol="0">
            <a:spAutoFit/>
          </a:bodyPr>
          <a:lstStyle/>
          <a:p>
            <a:r>
              <a:rPr lang="en-US" sz="1800" dirty="0" smtClean="0"/>
              <a:t>Control </a:t>
            </a:r>
            <a:r>
              <a:rPr lang="en-US" sz="1800" dirty="0" smtClean="0"/>
              <a:t>G</a:t>
            </a:r>
            <a:endParaRPr lang="en-US" sz="1800" dirty="0"/>
          </a:p>
        </p:txBody>
      </p:sp>
      <p:sp>
        <p:nvSpPr>
          <p:cNvPr id="16" name="TextBox 15"/>
          <p:cNvSpPr txBox="1"/>
          <p:nvPr/>
        </p:nvSpPr>
        <p:spPr>
          <a:xfrm>
            <a:off x="902798" y="5820950"/>
            <a:ext cx="1079719" cy="369332"/>
          </a:xfrm>
          <a:prstGeom prst="rect">
            <a:avLst/>
          </a:prstGeom>
          <a:noFill/>
        </p:spPr>
        <p:txBody>
          <a:bodyPr wrap="none" rtlCol="0">
            <a:spAutoFit/>
          </a:bodyPr>
          <a:lstStyle/>
          <a:p>
            <a:r>
              <a:rPr lang="en-US" sz="1800" dirty="0" smtClean="0"/>
              <a:t>Control </a:t>
            </a:r>
            <a:r>
              <a:rPr lang="en-US" sz="1800" dirty="0" smtClean="0"/>
              <a:t>N</a:t>
            </a:r>
            <a:endParaRPr lang="en-US" sz="1800" dirty="0"/>
          </a:p>
        </p:txBody>
      </p:sp>
      <p:sp>
        <p:nvSpPr>
          <p:cNvPr id="17" name="Striped Right Arrow 16"/>
          <p:cNvSpPr/>
          <p:nvPr/>
        </p:nvSpPr>
        <p:spPr bwMode="auto">
          <a:xfrm>
            <a:off x="3794760" y="2052875"/>
            <a:ext cx="1722120" cy="2693016"/>
          </a:xfrm>
          <a:prstGeom prst="stripedRigh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75000"/>
              </a:spcAft>
              <a:buClrTx/>
              <a:buSzTx/>
              <a:buFontTx/>
              <a:buNone/>
              <a:tabLst/>
            </a:pPr>
            <a:endParaRPr lang="en-US" dirty="0">
              <a:solidFill>
                <a:schemeClr val="tx1"/>
              </a:solidFill>
              <a:latin typeface="Tahoma" pitchFamily="34" charset="0"/>
            </a:endParaRPr>
          </a:p>
          <a:p>
            <a:pPr marL="0" marR="0" indent="0" algn="l" defTabSz="914400" rtl="0" eaLnBrk="1" fontAlgn="base" latinLnBrk="0" hangingPunct="1">
              <a:lnSpc>
                <a:spcPct val="100000"/>
              </a:lnSpc>
              <a:spcBef>
                <a:spcPct val="20000"/>
              </a:spcBef>
              <a:spcAft>
                <a:spcPct val="75000"/>
              </a:spcAft>
              <a:buClrTx/>
              <a:buSzTx/>
              <a:buFontTx/>
              <a:buNone/>
              <a:tabLst/>
            </a:pPr>
            <a:r>
              <a:rPr kumimoji="0" lang="en-US" b="0" i="0" u="none" strike="noStrike" cap="none" normalizeH="0" baseline="0" dirty="0" smtClean="0">
                <a:ln>
                  <a:noFill/>
                </a:ln>
                <a:solidFill>
                  <a:schemeClr val="tx1"/>
                </a:solidFill>
                <a:effectLst/>
                <a:latin typeface="Tahoma" pitchFamily="34" charset="0"/>
              </a:rPr>
              <a:t>Include/ Exclude</a:t>
            </a:r>
            <a:endParaRPr kumimoji="0" lang="en-US" b="0" i="0" u="none" strike="noStrike" cap="none" normalizeH="0" baseline="0" dirty="0" smtClean="0">
              <a:ln>
                <a:noFill/>
              </a:ln>
              <a:solidFill>
                <a:schemeClr val="tx1"/>
              </a:solidFill>
              <a:effectLst/>
              <a:latin typeface="Tahoma" pitchFamily="34" charset="0"/>
            </a:endParaRPr>
          </a:p>
        </p:txBody>
      </p:sp>
      <p:sp>
        <p:nvSpPr>
          <p:cNvPr id="18" name="TextBox 17"/>
          <p:cNvSpPr txBox="1"/>
          <p:nvPr/>
        </p:nvSpPr>
        <p:spPr>
          <a:xfrm>
            <a:off x="6309360" y="2041897"/>
            <a:ext cx="1122871" cy="369332"/>
          </a:xfrm>
          <a:prstGeom prst="rect">
            <a:avLst/>
          </a:prstGeom>
          <a:noFill/>
        </p:spPr>
        <p:txBody>
          <a:bodyPr wrap="none" rtlCol="0">
            <a:spAutoFit/>
          </a:bodyPr>
          <a:lstStyle/>
          <a:p>
            <a:r>
              <a:rPr lang="en-US" sz="1800" dirty="0" smtClean="0"/>
              <a:t>Control A</a:t>
            </a:r>
            <a:endParaRPr lang="en-US" sz="1800" dirty="0"/>
          </a:p>
        </p:txBody>
      </p:sp>
      <p:sp>
        <p:nvSpPr>
          <p:cNvPr id="19" name="TextBox 18"/>
          <p:cNvSpPr txBox="1"/>
          <p:nvPr/>
        </p:nvSpPr>
        <p:spPr>
          <a:xfrm>
            <a:off x="6309360" y="2439551"/>
            <a:ext cx="1122871" cy="369332"/>
          </a:xfrm>
          <a:prstGeom prst="rect">
            <a:avLst/>
          </a:prstGeom>
          <a:noFill/>
        </p:spPr>
        <p:txBody>
          <a:bodyPr wrap="none" rtlCol="0">
            <a:spAutoFit/>
          </a:bodyPr>
          <a:lstStyle/>
          <a:p>
            <a:r>
              <a:rPr lang="en-US" sz="1800" dirty="0" smtClean="0"/>
              <a:t>Control B</a:t>
            </a:r>
            <a:endParaRPr lang="en-US" sz="1800" dirty="0"/>
          </a:p>
        </p:txBody>
      </p:sp>
      <p:sp>
        <p:nvSpPr>
          <p:cNvPr id="20" name="TextBox 19"/>
          <p:cNvSpPr txBox="1"/>
          <p:nvPr/>
        </p:nvSpPr>
        <p:spPr>
          <a:xfrm>
            <a:off x="6309360" y="2837205"/>
            <a:ext cx="1122871" cy="369332"/>
          </a:xfrm>
          <a:prstGeom prst="rect">
            <a:avLst/>
          </a:prstGeom>
          <a:noFill/>
        </p:spPr>
        <p:txBody>
          <a:bodyPr wrap="none" rtlCol="0">
            <a:spAutoFit/>
          </a:bodyPr>
          <a:lstStyle/>
          <a:p>
            <a:r>
              <a:rPr lang="en-US" sz="1800" dirty="0" smtClean="0"/>
              <a:t>Control C</a:t>
            </a:r>
            <a:endParaRPr lang="en-US" sz="1800" dirty="0"/>
          </a:p>
        </p:txBody>
      </p:sp>
      <p:sp>
        <p:nvSpPr>
          <p:cNvPr id="21" name="TextBox 20"/>
          <p:cNvSpPr txBox="1"/>
          <p:nvPr/>
        </p:nvSpPr>
        <p:spPr>
          <a:xfrm>
            <a:off x="6309360" y="3234859"/>
            <a:ext cx="1042850" cy="369332"/>
          </a:xfrm>
          <a:prstGeom prst="rect">
            <a:avLst/>
          </a:prstGeom>
          <a:noFill/>
        </p:spPr>
        <p:txBody>
          <a:bodyPr wrap="none" rtlCol="0">
            <a:spAutoFit/>
          </a:bodyPr>
          <a:lstStyle/>
          <a:p>
            <a:r>
              <a:rPr lang="en-US" sz="1800" dirty="0" smtClean="0"/>
              <a:t>Control </a:t>
            </a:r>
            <a:r>
              <a:rPr lang="en-US" sz="1800" dirty="0" smtClean="0"/>
              <a:t>E</a:t>
            </a:r>
            <a:endParaRPr lang="en-US" sz="1800" dirty="0"/>
          </a:p>
        </p:txBody>
      </p:sp>
      <p:sp>
        <p:nvSpPr>
          <p:cNvPr id="22" name="TextBox 21"/>
          <p:cNvSpPr txBox="1"/>
          <p:nvPr/>
        </p:nvSpPr>
        <p:spPr>
          <a:xfrm>
            <a:off x="6309360" y="3632513"/>
            <a:ext cx="1036438" cy="369332"/>
          </a:xfrm>
          <a:prstGeom prst="rect">
            <a:avLst/>
          </a:prstGeom>
          <a:noFill/>
        </p:spPr>
        <p:txBody>
          <a:bodyPr wrap="none" rtlCol="0">
            <a:spAutoFit/>
          </a:bodyPr>
          <a:lstStyle/>
          <a:p>
            <a:r>
              <a:rPr lang="en-US" sz="1800" dirty="0" smtClean="0"/>
              <a:t>Control </a:t>
            </a:r>
            <a:r>
              <a:rPr lang="en-US" sz="1800" dirty="0" smtClean="0"/>
              <a:t>F</a:t>
            </a:r>
            <a:endParaRPr lang="en-US" sz="1800" dirty="0"/>
          </a:p>
        </p:txBody>
      </p:sp>
      <p:sp>
        <p:nvSpPr>
          <p:cNvPr id="23" name="TextBox 22"/>
          <p:cNvSpPr txBox="1"/>
          <p:nvPr/>
        </p:nvSpPr>
        <p:spPr>
          <a:xfrm>
            <a:off x="6309360" y="4030167"/>
            <a:ext cx="1076513" cy="369332"/>
          </a:xfrm>
          <a:prstGeom prst="rect">
            <a:avLst/>
          </a:prstGeom>
          <a:noFill/>
        </p:spPr>
        <p:txBody>
          <a:bodyPr wrap="none" rtlCol="0">
            <a:spAutoFit/>
          </a:bodyPr>
          <a:lstStyle/>
          <a:p>
            <a:r>
              <a:rPr lang="en-US" sz="1800" dirty="0" smtClean="0"/>
              <a:t>Control </a:t>
            </a:r>
            <a:r>
              <a:rPr lang="en-US" sz="1800" dirty="0" smtClean="0"/>
              <a:t>G</a:t>
            </a:r>
            <a:endParaRPr lang="en-US" sz="1800" dirty="0"/>
          </a:p>
        </p:txBody>
      </p:sp>
      <p:sp>
        <p:nvSpPr>
          <p:cNvPr id="24" name="TextBox 23"/>
          <p:cNvSpPr txBox="1"/>
          <p:nvPr/>
        </p:nvSpPr>
        <p:spPr>
          <a:xfrm>
            <a:off x="6263640" y="4427820"/>
            <a:ext cx="1041247" cy="369332"/>
          </a:xfrm>
          <a:prstGeom prst="rect">
            <a:avLst/>
          </a:prstGeom>
          <a:noFill/>
        </p:spPr>
        <p:txBody>
          <a:bodyPr wrap="none" rtlCol="0">
            <a:spAutoFit/>
          </a:bodyPr>
          <a:lstStyle/>
          <a:p>
            <a:r>
              <a:rPr lang="en-US" sz="1800" dirty="0" smtClean="0"/>
              <a:t> Control I</a:t>
            </a:r>
            <a:endParaRPr lang="en-US" sz="1800" dirty="0"/>
          </a:p>
        </p:txBody>
      </p:sp>
      <p:sp>
        <p:nvSpPr>
          <p:cNvPr id="25" name="Rectangle 24"/>
          <p:cNvSpPr/>
          <p:nvPr/>
        </p:nvSpPr>
        <p:spPr>
          <a:xfrm>
            <a:off x="457200" y="1653778"/>
            <a:ext cx="2667000" cy="4727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11560" y="1686376"/>
            <a:ext cx="2326599" cy="461665"/>
          </a:xfrm>
          <a:prstGeom prst="rect">
            <a:avLst/>
          </a:prstGeom>
          <a:noFill/>
        </p:spPr>
        <p:txBody>
          <a:bodyPr wrap="none" rtlCol="0">
            <a:spAutoFit/>
          </a:bodyPr>
          <a:lstStyle/>
          <a:p>
            <a:r>
              <a:rPr lang="en-US" sz="2400" dirty="0" smtClean="0"/>
              <a:t>Annex A Controls</a:t>
            </a:r>
            <a:endParaRPr lang="en-US" sz="2400" dirty="0"/>
          </a:p>
        </p:txBody>
      </p:sp>
      <p:sp>
        <p:nvSpPr>
          <p:cNvPr id="27" name="TextBox 26"/>
          <p:cNvSpPr txBox="1"/>
          <p:nvPr/>
        </p:nvSpPr>
        <p:spPr>
          <a:xfrm>
            <a:off x="5730240" y="1556068"/>
            <a:ext cx="2036263" cy="369332"/>
          </a:xfrm>
          <a:prstGeom prst="rect">
            <a:avLst/>
          </a:prstGeom>
          <a:noFill/>
        </p:spPr>
        <p:txBody>
          <a:bodyPr wrap="none" rtlCol="0">
            <a:spAutoFit/>
          </a:bodyPr>
          <a:lstStyle/>
          <a:p>
            <a:r>
              <a:rPr lang="en-US" b="1" dirty="0" smtClean="0"/>
              <a:t>Applicable </a:t>
            </a:r>
            <a:r>
              <a:rPr lang="en-US" b="1" dirty="0" smtClean="0"/>
              <a:t>Controls</a:t>
            </a:r>
            <a:endParaRPr lang="en-US" b="1" dirty="0"/>
          </a:p>
        </p:txBody>
      </p:sp>
      <p:sp>
        <p:nvSpPr>
          <p:cNvPr id="28" name="TextBox 27"/>
          <p:cNvSpPr txBox="1"/>
          <p:nvPr/>
        </p:nvSpPr>
        <p:spPr>
          <a:xfrm>
            <a:off x="3567582" y="5479256"/>
            <a:ext cx="4800610" cy="369332"/>
          </a:xfrm>
          <a:prstGeom prst="rect">
            <a:avLst/>
          </a:prstGeom>
          <a:noFill/>
        </p:spPr>
        <p:txBody>
          <a:bodyPr wrap="none" rtlCol="0">
            <a:spAutoFit/>
          </a:bodyPr>
          <a:lstStyle/>
          <a:p>
            <a:r>
              <a:rPr lang="en-US" dirty="0" smtClean="0"/>
              <a:t>For example A.14.2.7 – Outsourced Development</a:t>
            </a:r>
            <a:endParaRPr lang="en-US" dirty="0"/>
          </a:p>
        </p:txBody>
      </p:sp>
    </p:spTree>
    <p:extLst>
      <p:ext uri="{BB962C8B-B14F-4D97-AF65-F5344CB8AC3E}">
        <p14:creationId xmlns:p14="http://schemas.microsoft.com/office/powerpoint/2010/main" val="217088865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additive="base">
                                        <p:cTn id="43" dur="500" fill="hold"/>
                                        <p:tgtEl>
                                          <p:spTgt spid="25"/>
                                        </p:tgtEl>
                                        <p:attrNameLst>
                                          <p:attrName>ppt_x</p:attrName>
                                        </p:attrNameLst>
                                      </p:cBhvr>
                                      <p:tavLst>
                                        <p:tav tm="0">
                                          <p:val>
                                            <p:strVal val="#ppt_x"/>
                                          </p:val>
                                        </p:tav>
                                        <p:tav tm="100000">
                                          <p:val>
                                            <p:strVal val="#ppt_x"/>
                                          </p:val>
                                        </p:tav>
                                      </p:tavLst>
                                    </p:anim>
                                    <p:anim calcmode="lin" valueType="num">
                                      <p:cBhvr additive="base">
                                        <p:cTn id="44" dur="500" fill="hold"/>
                                        <p:tgtEl>
                                          <p:spTgt spid="2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500" fill="hold"/>
                                        <p:tgtEl>
                                          <p:spTgt spid="26"/>
                                        </p:tgtEl>
                                        <p:attrNameLst>
                                          <p:attrName>ppt_x</p:attrName>
                                        </p:attrNameLst>
                                      </p:cBhvr>
                                      <p:tavLst>
                                        <p:tav tm="0">
                                          <p:val>
                                            <p:strVal val="#ppt_x"/>
                                          </p:val>
                                        </p:tav>
                                        <p:tav tm="100000">
                                          <p:val>
                                            <p:strVal val="#ppt_x"/>
                                          </p:val>
                                        </p:tav>
                                      </p:tavLst>
                                    </p:anim>
                                    <p:anim calcmode="lin" valueType="num">
                                      <p:cBhvr additive="base">
                                        <p:cTn id="4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ppt_x"/>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ppt_x"/>
                                          </p:val>
                                        </p:tav>
                                        <p:tav tm="100000">
                                          <p:val>
                                            <p:strVal val="#ppt_x"/>
                                          </p:val>
                                        </p:tav>
                                      </p:tavLst>
                                    </p:anim>
                                    <p:anim calcmode="lin" valueType="num">
                                      <p:cBhvr additive="base">
                                        <p:cTn id="74" dur="500" fill="hold"/>
                                        <p:tgtEl>
                                          <p:spTgt spid="20"/>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ppt_x"/>
                                          </p:val>
                                        </p:tav>
                                        <p:tav tm="100000">
                                          <p:val>
                                            <p:strVal val="#ppt_x"/>
                                          </p:val>
                                        </p:tav>
                                      </p:tavLst>
                                    </p:anim>
                                    <p:anim calcmode="lin" valueType="num">
                                      <p:cBhvr additive="base">
                                        <p:cTn id="78" dur="500" fill="hold"/>
                                        <p:tgtEl>
                                          <p:spTgt spid="21"/>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fill="hold"/>
                                        <p:tgtEl>
                                          <p:spTgt spid="22"/>
                                        </p:tgtEl>
                                        <p:attrNameLst>
                                          <p:attrName>ppt_x</p:attrName>
                                        </p:attrNameLst>
                                      </p:cBhvr>
                                      <p:tavLst>
                                        <p:tav tm="0">
                                          <p:val>
                                            <p:strVal val="#ppt_x"/>
                                          </p:val>
                                        </p:tav>
                                        <p:tav tm="100000">
                                          <p:val>
                                            <p:strVal val="#ppt_x"/>
                                          </p:val>
                                        </p:tav>
                                      </p:tavLst>
                                    </p:anim>
                                    <p:anim calcmode="lin" valueType="num">
                                      <p:cBhvr additive="base">
                                        <p:cTn id="82" dur="500" fill="hold"/>
                                        <p:tgtEl>
                                          <p:spTgt spid="22"/>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3"/>
                                        </p:tgtEl>
                                        <p:attrNameLst>
                                          <p:attrName>style.visibility</p:attrName>
                                        </p:attrNameLst>
                                      </p:cBhvr>
                                      <p:to>
                                        <p:strVal val="visible"/>
                                      </p:to>
                                    </p:set>
                                    <p:anim calcmode="lin" valueType="num">
                                      <p:cBhvr additive="base">
                                        <p:cTn id="85" dur="500" fill="hold"/>
                                        <p:tgtEl>
                                          <p:spTgt spid="23"/>
                                        </p:tgtEl>
                                        <p:attrNameLst>
                                          <p:attrName>ppt_x</p:attrName>
                                        </p:attrNameLst>
                                      </p:cBhvr>
                                      <p:tavLst>
                                        <p:tav tm="0">
                                          <p:val>
                                            <p:strVal val="#ppt_x"/>
                                          </p:val>
                                        </p:tav>
                                        <p:tav tm="100000">
                                          <p:val>
                                            <p:strVal val="#ppt_x"/>
                                          </p:val>
                                        </p:tav>
                                      </p:tavLst>
                                    </p:anim>
                                    <p:anim calcmode="lin" valueType="num">
                                      <p:cBhvr additive="base">
                                        <p:cTn id="86" dur="500" fill="hold"/>
                                        <p:tgtEl>
                                          <p:spTgt spid="23"/>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4"/>
                                        </p:tgtEl>
                                        <p:attrNameLst>
                                          <p:attrName>style.visibility</p:attrName>
                                        </p:attrNameLst>
                                      </p:cBhvr>
                                      <p:to>
                                        <p:strVal val="visible"/>
                                      </p:to>
                                    </p:set>
                                    <p:anim calcmode="lin" valueType="num">
                                      <p:cBhvr additive="base">
                                        <p:cTn id="89" dur="500" fill="hold"/>
                                        <p:tgtEl>
                                          <p:spTgt spid="24"/>
                                        </p:tgtEl>
                                        <p:attrNameLst>
                                          <p:attrName>ppt_x</p:attrName>
                                        </p:attrNameLst>
                                      </p:cBhvr>
                                      <p:tavLst>
                                        <p:tav tm="0">
                                          <p:val>
                                            <p:strVal val="#ppt_x"/>
                                          </p:val>
                                        </p:tav>
                                        <p:tav tm="100000">
                                          <p:val>
                                            <p:strVal val="#ppt_x"/>
                                          </p:val>
                                        </p:tav>
                                      </p:tavLst>
                                    </p:anim>
                                    <p:anim calcmode="lin" valueType="num">
                                      <p:cBhvr additive="base">
                                        <p:cTn id="90" dur="500" fill="hold"/>
                                        <p:tgtEl>
                                          <p:spTgt spid="24"/>
                                        </p:tgtEl>
                                        <p:attrNameLst>
                                          <p:attrName>ppt_y</p:attrName>
                                        </p:attrNameLst>
                                      </p:cBhvr>
                                      <p:tavLst>
                                        <p:tav tm="0">
                                          <p:val>
                                            <p:strVal val="1+#ppt_h/2"/>
                                          </p:val>
                                        </p:tav>
                                        <p:tav tm="100000">
                                          <p:val>
                                            <p:strVal val="#ppt_y"/>
                                          </p:val>
                                        </p:tav>
                                      </p:tavLst>
                                    </p:anim>
                                  </p:childTnLst>
                                </p:cTn>
                              </p:par>
                              <p:par>
                                <p:cTn id="91" presetID="2" presetClass="entr" presetSubtype="4"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additive="base">
                                        <p:cTn id="93" dur="500" fill="hold"/>
                                        <p:tgtEl>
                                          <p:spTgt spid="27"/>
                                        </p:tgtEl>
                                        <p:attrNameLst>
                                          <p:attrName>ppt_x</p:attrName>
                                        </p:attrNameLst>
                                      </p:cBhvr>
                                      <p:tavLst>
                                        <p:tav tm="0">
                                          <p:val>
                                            <p:strVal val="#ppt_x"/>
                                          </p:val>
                                        </p:tav>
                                        <p:tav tm="100000">
                                          <p:val>
                                            <p:strVal val="#ppt_x"/>
                                          </p:val>
                                        </p:tav>
                                      </p:tavLst>
                                    </p:anim>
                                    <p:anim calcmode="lin" valueType="num">
                                      <p:cBhvr additive="base">
                                        <p:cTn id="9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p:bldP spid="11" grpId="0"/>
      <p:bldP spid="12" grpId="0"/>
      <p:bldP spid="14" grpId="0"/>
      <p:bldP spid="15" grpId="0"/>
      <p:bldP spid="16" grpId="0"/>
      <p:bldP spid="17" grpId="0" animBg="1"/>
      <p:bldP spid="18" grpId="0"/>
      <p:bldP spid="19" grpId="0"/>
      <p:bldP spid="20" grpId="0"/>
      <p:bldP spid="21" grpId="0"/>
      <p:bldP spid="22" grpId="0"/>
      <p:bldP spid="23" grpId="0"/>
      <p:bldP spid="24" grpId="0"/>
      <p:bldP spid="25" grpId="0" animBg="1"/>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Statement of </a:t>
            </a:r>
            <a:r>
              <a:rPr lang="en-US" dirty="0" smtClean="0"/>
              <a:t>Applicability</a:t>
            </a:r>
            <a:endParaRPr lang="en-US" dirty="0"/>
          </a:p>
        </p:txBody>
      </p:sp>
      <p:sp>
        <p:nvSpPr>
          <p:cNvPr id="4" name="Footer Placeholder 3"/>
          <p:cNvSpPr>
            <a:spLocks noGrp="1"/>
          </p:cNvSpPr>
          <p:nvPr>
            <p:ph type="ftr" sz="quarter" idx="11"/>
          </p:nvPr>
        </p:nvSpPr>
        <p:spPr/>
        <p:txBody>
          <a:bodyPr/>
          <a:lstStyle/>
          <a:p>
            <a:r>
              <a:rPr lang="en-US" dirty="0"/>
              <a:t>27K Summit</a:t>
            </a:r>
          </a:p>
        </p:txBody>
      </p:sp>
      <p:sp>
        <p:nvSpPr>
          <p:cNvPr id="5" name="TextBox 4"/>
          <p:cNvSpPr txBox="1"/>
          <p:nvPr/>
        </p:nvSpPr>
        <p:spPr>
          <a:xfrm>
            <a:off x="457200" y="2636912"/>
            <a:ext cx="2807372" cy="1569660"/>
          </a:xfrm>
          <a:prstGeom prst="rect">
            <a:avLst/>
          </a:prstGeom>
          <a:noFill/>
        </p:spPr>
        <p:txBody>
          <a:bodyPr wrap="none" rtlCol="0">
            <a:spAutoFit/>
          </a:bodyPr>
          <a:lstStyle/>
          <a:p>
            <a:r>
              <a:rPr lang="en-US" sz="3200" dirty="0" smtClean="0"/>
              <a:t>List of Included </a:t>
            </a:r>
          </a:p>
          <a:p>
            <a:r>
              <a:rPr lang="en-US" sz="3200" dirty="0" smtClean="0"/>
              <a:t>Controls from </a:t>
            </a:r>
          </a:p>
          <a:p>
            <a:r>
              <a:rPr lang="en-US" sz="3200" dirty="0" smtClean="0"/>
              <a:t>Annex A</a:t>
            </a:r>
            <a:endParaRPr lang="en-US" sz="3200" dirty="0"/>
          </a:p>
        </p:txBody>
      </p:sp>
      <p:sp>
        <p:nvSpPr>
          <p:cNvPr id="6" name="TextBox 5"/>
          <p:cNvSpPr txBox="1"/>
          <p:nvPr/>
        </p:nvSpPr>
        <p:spPr>
          <a:xfrm>
            <a:off x="3795369" y="3129354"/>
            <a:ext cx="465192" cy="769441"/>
          </a:xfrm>
          <a:prstGeom prst="rect">
            <a:avLst/>
          </a:prstGeom>
          <a:noFill/>
        </p:spPr>
        <p:txBody>
          <a:bodyPr wrap="none" rtlCol="0">
            <a:spAutoFit/>
          </a:bodyPr>
          <a:lstStyle/>
          <a:p>
            <a:r>
              <a:rPr lang="en-US" sz="4400" dirty="0" smtClean="0"/>
              <a:t>+</a:t>
            </a:r>
            <a:endParaRPr lang="en-US" sz="4400" dirty="0"/>
          </a:p>
        </p:txBody>
      </p:sp>
      <p:sp>
        <p:nvSpPr>
          <p:cNvPr id="7" name="TextBox 6"/>
          <p:cNvSpPr txBox="1"/>
          <p:nvPr/>
        </p:nvSpPr>
        <p:spPr>
          <a:xfrm>
            <a:off x="4716016" y="2708920"/>
            <a:ext cx="3812647" cy="1569660"/>
          </a:xfrm>
          <a:prstGeom prst="rect">
            <a:avLst/>
          </a:prstGeom>
          <a:noFill/>
        </p:spPr>
        <p:txBody>
          <a:bodyPr wrap="none" rtlCol="0">
            <a:spAutoFit/>
          </a:bodyPr>
          <a:lstStyle/>
          <a:p>
            <a:r>
              <a:rPr lang="en-US" sz="3200" dirty="0" smtClean="0"/>
              <a:t>Other Controls </a:t>
            </a:r>
          </a:p>
          <a:p>
            <a:r>
              <a:rPr lang="en-US" sz="3200" dirty="0" smtClean="0"/>
              <a:t>from Other Standards</a:t>
            </a:r>
          </a:p>
          <a:p>
            <a:r>
              <a:rPr lang="en-US" sz="3200" dirty="0" smtClean="0"/>
              <a:t>Like: NIST, PCI, 27018</a:t>
            </a:r>
            <a:endParaRPr lang="en-US" sz="3200" dirty="0"/>
          </a:p>
        </p:txBody>
      </p:sp>
    </p:spTree>
    <p:extLst>
      <p:ext uri="{BB962C8B-B14F-4D97-AF65-F5344CB8AC3E}">
        <p14:creationId xmlns:p14="http://schemas.microsoft.com/office/powerpoint/2010/main" val="325609808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Annex </a:t>
            </a:r>
            <a:r>
              <a:rPr lang="en-US" dirty="0"/>
              <a:t>A </a:t>
            </a:r>
            <a:r>
              <a:rPr lang="en-US" dirty="0" smtClean="0"/>
              <a:t>View of the Organization</a:t>
            </a:r>
            <a:endParaRPr lang="en-US" dirty="0"/>
          </a:p>
        </p:txBody>
      </p:sp>
      <p:sp>
        <p:nvSpPr>
          <p:cNvPr id="4" name="Footer Placeholder 3"/>
          <p:cNvSpPr>
            <a:spLocks noGrp="1"/>
          </p:cNvSpPr>
          <p:nvPr>
            <p:ph type="ftr" sz="quarter" idx="11"/>
          </p:nvPr>
        </p:nvSpPr>
        <p:spPr/>
        <p:txBody>
          <a:bodyPr/>
          <a:lstStyle/>
          <a:p>
            <a:r>
              <a:rPr lang="en-US" dirty="0"/>
              <a:t>27K Summit</a:t>
            </a:r>
          </a:p>
        </p:txBody>
      </p:sp>
      <p:sp>
        <p:nvSpPr>
          <p:cNvPr id="6" name="TextBox 5"/>
          <p:cNvSpPr txBox="1"/>
          <p:nvPr/>
        </p:nvSpPr>
        <p:spPr>
          <a:xfrm>
            <a:off x="918829" y="2229842"/>
            <a:ext cx="1122871" cy="369332"/>
          </a:xfrm>
          <a:prstGeom prst="rect">
            <a:avLst/>
          </a:prstGeom>
          <a:noFill/>
        </p:spPr>
        <p:txBody>
          <a:bodyPr wrap="none" rtlCol="0">
            <a:spAutoFit/>
          </a:bodyPr>
          <a:lstStyle/>
          <a:p>
            <a:r>
              <a:rPr lang="en-US" sz="1800" dirty="0" smtClean="0"/>
              <a:t>Control A</a:t>
            </a:r>
            <a:endParaRPr lang="en-US" sz="1800" dirty="0"/>
          </a:p>
        </p:txBody>
      </p:sp>
      <p:sp>
        <p:nvSpPr>
          <p:cNvPr id="7" name="TextBox 6"/>
          <p:cNvSpPr txBox="1"/>
          <p:nvPr/>
        </p:nvSpPr>
        <p:spPr>
          <a:xfrm>
            <a:off x="918829" y="2592153"/>
            <a:ext cx="1122871" cy="369332"/>
          </a:xfrm>
          <a:prstGeom prst="rect">
            <a:avLst/>
          </a:prstGeom>
          <a:noFill/>
        </p:spPr>
        <p:txBody>
          <a:bodyPr wrap="none" rtlCol="0">
            <a:spAutoFit/>
          </a:bodyPr>
          <a:lstStyle/>
          <a:p>
            <a:r>
              <a:rPr lang="en-US" sz="1800" dirty="0" smtClean="0"/>
              <a:t>Control B</a:t>
            </a:r>
            <a:endParaRPr lang="en-US" sz="1800" dirty="0"/>
          </a:p>
        </p:txBody>
      </p:sp>
      <p:sp>
        <p:nvSpPr>
          <p:cNvPr id="8" name="TextBox 7"/>
          <p:cNvSpPr txBox="1"/>
          <p:nvPr/>
        </p:nvSpPr>
        <p:spPr>
          <a:xfrm>
            <a:off x="918829" y="2954464"/>
            <a:ext cx="1122871" cy="369332"/>
          </a:xfrm>
          <a:prstGeom prst="rect">
            <a:avLst/>
          </a:prstGeom>
          <a:noFill/>
        </p:spPr>
        <p:txBody>
          <a:bodyPr wrap="none" rtlCol="0">
            <a:spAutoFit/>
          </a:bodyPr>
          <a:lstStyle/>
          <a:p>
            <a:r>
              <a:rPr lang="en-US" sz="1800" dirty="0" smtClean="0"/>
              <a:t>Control C</a:t>
            </a:r>
            <a:endParaRPr lang="en-US" sz="1800" dirty="0"/>
          </a:p>
        </p:txBody>
      </p:sp>
      <p:sp>
        <p:nvSpPr>
          <p:cNvPr id="10" name="TextBox 9"/>
          <p:cNvSpPr txBox="1"/>
          <p:nvPr/>
        </p:nvSpPr>
        <p:spPr>
          <a:xfrm>
            <a:off x="899592" y="3316775"/>
            <a:ext cx="1142108" cy="369332"/>
          </a:xfrm>
          <a:prstGeom prst="rect">
            <a:avLst/>
          </a:prstGeom>
          <a:noFill/>
        </p:spPr>
        <p:txBody>
          <a:bodyPr wrap="none" rtlCol="0">
            <a:spAutoFit/>
          </a:bodyPr>
          <a:lstStyle/>
          <a:p>
            <a:r>
              <a:rPr lang="en-US" sz="1800" dirty="0" smtClean="0"/>
              <a:t>Control D</a:t>
            </a:r>
            <a:endParaRPr lang="en-US" sz="1800" dirty="0"/>
          </a:p>
        </p:txBody>
      </p:sp>
      <p:sp>
        <p:nvSpPr>
          <p:cNvPr id="11" name="TextBox 10"/>
          <p:cNvSpPr txBox="1"/>
          <p:nvPr/>
        </p:nvSpPr>
        <p:spPr>
          <a:xfrm>
            <a:off x="918829" y="3679086"/>
            <a:ext cx="1122871" cy="369332"/>
          </a:xfrm>
          <a:prstGeom prst="rect">
            <a:avLst/>
          </a:prstGeom>
          <a:noFill/>
        </p:spPr>
        <p:txBody>
          <a:bodyPr wrap="none" rtlCol="0">
            <a:spAutoFit/>
          </a:bodyPr>
          <a:lstStyle/>
          <a:p>
            <a:r>
              <a:rPr lang="en-US" sz="1800" dirty="0" smtClean="0"/>
              <a:t>Control E</a:t>
            </a:r>
            <a:endParaRPr lang="en-US" sz="1800" dirty="0"/>
          </a:p>
        </p:txBody>
      </p:sp>
      <p:sp>
        <p:nvSpPr>
          <p:cNvPr id="12" name="TextBox 11"/>
          <p:cNvSpPr txBox="1"/>
          <p:nvPr/>
        </p:nvSpPr>
        <p:spPr>
          <a:xfrm>
            <a:off x="918829" y="4766019"/>
            <a:ext cx="1074910" cy="369332"/>
          </a:xfrm>
          <a:prstGeom prst="rect">
            <a:avLst/>
          </a:prstGeom>
          <a:noFill/>
        </p:spPr>
        <p:txBody>
          <a:bodyPr wrap="none" rtlCol="0">
            <a:spAutoFit/>
          </a:bodyPr>
          <a:lstStyle/>
          <a:p>
            <a:r>
              <a:rPr lang="en-US" sz="1800" dirty="0" smtClean="0"/>
              <a:t>Control </a:t>
            </a:r>
            <a:r>
              <a:rPr lang="en-US" sz="1800" dirty="0" smtClean="0"/>
              <a:t>H</a:t>
            </a:r>
            <a:endParaRPr lang="en-US" sz="1800" dirty="0"/>
          </a:p>
        </p:txBody>
      </p:sp>
      <p:sp>
        <p:nvSpPr>
          <p:cNvPr id="14" name="TextBox 13"/>
          <p:cNvSpPr txBox="1"/>
          <p:nvPr/>
        </p:nvSpPr>
        <p:spPr>
          <a:xfrm>
            <a:off x="918829" y="4041397"/>
            <a:ext cx="1036438" cy="369332"/>
          </a:xfrm>
          <a:prstGeom prst="rect">
            <a:avLst/>
          </a:prstGeom>
          <a:noFill/>
        </p:spPr>
        <p:txBody>
          <a:bodyPr wrap="none" rtlCol="0">
            <a:spAutoFit/>
          </a:bodyPr>
          <a:lstStyle/>
          <a:p>
            <a:r>
              <a:rPr lang="en-US" sz="1800" dirty="0" smtClean="0"/>
              <a:t>Control </a:t>
            </a:r>
            <a:r>
              <a:rPr lang="en-US" sz="1800" dirty="0" smtClean="0"/>
              <a:t>F</a:t>
            </a:r>
            <a:endParaRPr lang="en-US" sz="1800" dirty="0"/>
          </a:p>
        </p:txBody>
      </p:sp>
      <p:sp>
        <p:nvSpPr>
          <p:cNvPr id="15" name="TextBox 14"/>
          <p:cNvSpPr txBox="1"/>
          <p:nvPr/>
        </p:nvSpPr>
        <p:spPr>
          <a:xfrm>
            <a:off x="918829" y="4403708"/>
            <a:ext cx="1076513" cy="369332"/>
          </a:xfrm>
          <a:prstGeom prst="rect">
            <a:avLst/>
          </a:prstGeom>
          <a:noFill/>
        </p:spPr>
        <p:txBody>
          <a:bodyPr wrap="none" rtlCol="0">
            <a:spAutoFit/>
          </a:bodyPr>
          <a:lstStyle/>
          <a:p>
            <a:r>
              <a:rPr lang="en-US" sz="1800" dirty="0" smtClean="0"/>
              <a:t>Control </a:t>
            </a:r>
            <a:r>
              <a:rPr lang="en-US" sz="1800" dirty="0" smtClean="0"/>
              <a:t>G</a:t>
            </a:r>
            <a:endParaRPr lang="en-US" sz="1800" dirty="0"/>
          </a:p>
        </p:txBody>
      </p:sp>
      <p:sp>
        <p:nvSpPr>
          <p:cNvPr id="16" name="TextBox 15"/>
          <p:cNvSpPr txBox="1"/>
          <p:nvPr/>
        </p:nvSpPr>
        <p:spPr>
          <a:xfrm>
            <a:off x="902798" y="5820950"/>
            <a:ext cx="1079719" cy="369332"/>
          </a:xfrm>
          <a:prstGeom prst="rect">
            <a:avLst/>
          </a:prstGeom>
          <a:noFill/>
        </p:spPr>
        <p:txBody>
          <a:bodyPr wrap="none" rtlCol="0">
            <a:spAutoFit/>
          </a:bodyPr>
          <a:lstStyle/>
          <a:p>
            <a:r>
              <a:rPr lang="en-US" sz="1800" dirty="0" smtClean="0"/>
              <a:t>Control </a:t>
            </a:r>
            <a:r>
              <a:rPr lang="en-US" sz="1800" dirty="0" smtClean="0"/>
              <a:t>N</a:t>
            </a:r>
            <a:endParaRPr lang="en-US" sz="1800" dirty="0"/>
          </a:p>
        </p:txBody>
      </p:sp>
      <p:sp>
        <p:nvSpPr>
          <p:cNvPr id="17" name="Striped Right Arrow 16"/>
          <p:cNvSpPr/>
          <p:nvPr/>
        </p:nvSpPr>
        <p:spPr bwMode="auto">
          <a:xfrm>
            <a:off x="3794760" y="2052875"/>
            <a:ext cx="1722120" cy="2693016"/>
          </a:xfrm>
          <a:prstGeom prst="stripedRightArrow">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75000"/>
              </a:spcAft>
              <a:buClrTx/>
              <a:buSzTx/>
              <a:buFontTx/>
              <a:buNone/>
              <a:tabLst/>
            </a:pPr>
            <a:endParaRPr lang="en-US" dirty="0">
              <a:solidFill>
                <a:schemeClr val="tx1"/>
              </a:solidFill>
              <a:latin typeface="Tahoma" pitchFamily="34" charset="0"/>
            </a:endParaRPr>
          </a:p>
          <a:p>
            <a:pPr marL="0" marR="0" indent="0" algn="l" defTabSz="914400" rtl="0" eaLnBrk="1" fontAlgn="base" latinLnBrk="0" hangingPunct="1">
              <a:lnSpc>
                <a:spcPct val="100000"/>
              </a:lnSpc>
              <a:spcBef>
                <a:spcPct val="20000"/>
              </a:spcBef>
              <a:spcAft>
                <a:spcPct val="75000"/>
              </a:spcAft>
              <a:buClrTx/>
              <a:buSzTx/>
              <a:buFontTx/>
              <a:buNone/>
              <a:tabLst/>
            </a:pPr>
            <a:r>
              <a:rPr kumimoji="0" lang="en-US" b="0" i="0" u="none" strike="noStrike" cap="none" normalizeH="0" baseline="0" dirty="0" smtClean="0">
                <a:ln>
                  <a:noFill/>
                </a:ln>
                <a:solidFill>
                  <a:schemeClr val="tx1"/>
                </a:solidFill>
                <a:effectLst/>
                <a:latin typeface="Tahoma" pitchFamily="34" charset="0"/>
              </a:rPr>
              <a:t>Include/ Exclude</a:t>
            </a:r>
            <a:endParaRPr kumimoji="0" lang="en-US" b="0" i="0" u="none" strike="noStrike" cap="none" normalizeH="0" baseline="0" dirty="0" smtClean="0">
              <a:ln>
                <a:noFill/>
              </a:ln>
              <a:solidFill>
                <a:schemeClr val="tx1"/>
              </a:solidFill>
              <a:effectLst/>
              <a:latin typeface="Tahoma" pitchFamily="34" charset="0"/>
            </a:endParaRPr>
          </a:p>
        </p:txBody>
      </p:sp>
      <p:sp>
        <p:nvSpPr>
          <p:cNvPr id="18" name="TextBox 17"/>
          <p:cNvSpPr txBox="1"/>
          <p:nvPr/>
        </p:nvSpPr>
        <p:spPr>
          <a:xfrm>
            <a:off x="6309360" y="2041897"/>
            <a:ext cx="1122871" cy="369332"/>
          </a:xfrm>
          <a:prstGeom prst="rect">
            <a:avLst/>
          </a:prstGeom>
          <a:noFill/>
        </p:spPr>
        <p:txBody>
          <a:bodyPr wrap="none" rtlCol="0">
            <a:spAutoFit/>
          </a:bodyPr>
          <a:lstStyle/>
          <a:p>
            <a:r>
              <a:rPr lang="en-US" sz="1800" dirty="0" smtClean="0"/>
              <a:t>Control A</a:t>
            </a:r>
            <a:endParaRPr lang="en-US" sz="1800" dirty="0"/>
          </a:p>
        </p:txBody>
      </p:sp>
      <p:sp>
        <p:nvSpPr>
          <p:cNvPr id="19" name="TextBox 18"/>
          <p:cNvSpPr txBox="1"/>
          <p:nvPr/>
        </p:nvSpPr>
        <p:spPr>
          <a:xfrm>
            <a:off x="6309360" y="2439551"/>
            <a:ext cx="1122871" cy="369332"/>
          </a:xfrm>
          <a:prstGeom prst="rect">
            <a:avLst/>
          </a:prstGeom>
          <a:noFill/>
        </p:spPr>
        <p:txBody>
          <a:bodyPr wrap="none" rtlCol="0">
            <a:spAutoFit/>
          </a:bodyPr>
          <a:lstStyle/>
          <a:p>
            <a:r>
              <a:rPr lang="en-US" sz="1800" dirty="0" smtClean="0"/>
              <a:t>Control B</a:t>
            </a:r>
            <a:endParaRPr lang="en-US" sz="1800" dirty="0"/>
          </a:p>
        </p:txBody>
      </p:sp>
      <p:sp>
        <p:nvSpPr>
          <p:cNvPr id="20" name="TextBox 19"/>
          <p:cNvSpPr txBox="1"/>
          <p:nvPr/>
        </p:nvSpPr>
        <p:spPr>
          <a:xfrm>
            <a:off x="6309360" y="2837205"/>
            <a:ext cx="1122871" cy="369332"/>
          </a:xfrm>
          <a:prstGeom prst="rect">
            <a:avLst/>
          </a:prstGeom>
          <a:noFill/>
        </p:spPr>
        <p:txBody>
          <a:bodyPr wrap="none" rtlCol="0">
            <a:spAutoFit/>
          </a:bodyPr>
          <a:lstStyle/>
          <a:p>
            <a:r>
              <a:rPr lang="en-US" sz="1800" dirty="0" smtClean="0"/>
              <a:t>Control C</a:t>
            </a:r>
            <a:endParaRPr lang="en-US" sz="1800" dirty="0"/>
          </a:p>
        </p:txBody>
      </p:sp>
      <p:sp>
        <p:nvSpPr>
          <p:cNvPr id="21" name="TextBox 20"/>
          <p:cNvSpPr txBox="1"/>
          <p:nvPr/>
        </p:nvSpPr>
        <p:spPr>
          <a:xfrm>
            <a:off x="6309360" y="3234859"/>
            <a:ext cx="1042850" cy="369332"/>
          </a:xfrm>
          <a:prstGeom prst="rect">
            <a:avLst/>
          </a:prstGeom>
          <a:noFill/>
        </p:spPr>
        <p:txBody>
          <a:bodyPr wrap="none" rtlCol="0">
            <a:spAutoFit/>
          </a:bodyPr>
          <a:lstStyle/>
          <a:p>
            <a:r>
              <a:rPr lang="en-US" sz="1800" dirty="0" smtClean="0"/>
              <a:t>Control </a:t>
            </a:r>
            <a:r>
              <a:rPr lang="en-US" sz="1800" dirty="0" smtClean="0"/>
              <a:t>E</a:t>
            </a:r>
            <a:endParaRPr lang="en-US" sz="1800" dirty="0"/>
          </a:p>
        </p:txBody>
      </p:sp>
      <p:sp>
        <p:nvSpPr>
          <p:cNvPr id="22" name="TextBox 21"/>
          <p:cNvSpPr txBox="1"/>
          <p:nvPr/>
        </p:nvSpPr>
        <p:spPr>
          <a:xfrm>
            <a:off x="6309360" y="3632513"/>
            <a:ext cx="1036438" cy="369332"/>
          </a:xfrm>
          <a:prstGeom prst="rect">
            <a:avLst/>
          </a:prstGeom>
          <a:noFill/>
        </p:spPr>
        <p:txBody>
          <a:bodyPr wrap="none" rtlCol="0">
            <a:spAutoFit/>
          </a:bodyPr>
          <a:lstStyle/>
          <a:p>
            <a:r>
              <a:rPr lang="en-US" sz="1800" dirty="0" smtClean="0"/>
              <a:t>Control </a:t>
            </a:r>
            <a:r>
              <a:rPr lang="en-US" sz="1800" dirty="0" smtClean="0"/>
              <a:t>F</a:t>
            </a:r>
            <a:endParaRPr lang="en-US" sz="1800" dirty="0"/>
          </a:p>
        </p:txBody>
      </p:sp>
      <p:sp>
        <p:nvSpPr>
          <p:cNvPr id="23" name="TextBox 22"/>
          <p:cNvSpPr txBox="1"/>
          <p:nvPr/>
        </p:nvSpPr>
        <p:spPr>
          <a:xfrm>
            <a:off x="6309360" y="4030167"/>
            <a:ext cx="1076513" cy="369332"/>
          </a:xfrm>
          <a:prstGeom prst="rect">
            <a:avLst/>
          </a:prstGeom>
          <a:noFill/>
        </p:spPr>
        <p:txBody>
          <a:bodyPr wrap="none" rtlCol="0">
            <a:spAutoFit/>
          </a:bodyPr>
          <a:lstStyle/>
          <a:p>
            <a:r>
              <a:rPr lang="en-US" sz="1800" dirty="0" smtClean="0"/>
              <a:t>Control </a:t>
            </a:r>
            <a:r>
              <a:rPr lang="en-US" sz="1800" dirty="0" smtClean="0"/>
              <a:t>G</a:t>
            </a:r>
            <a:endParaRPr lang="en-US" sz="1800" dirty="0"/>
          </a:p>
        </p:txBody>
      </p:sp>
      <p:sp>
        <p:nvSpPr>
          <p:cNvPr id="24" name="TextBox 23"/>
          <p:cNvSpPr txBox="1"/>
          <p:nvPr/>
        </p:nvSpPr>
        <p:spPr>
          <a:xfrm>
            <a:off x="6263640" y="4427820"/>
            <a:ext cx="1041247" cy="369332"/>
          </a:xfrm>
          <a:prstGeom prst="rect">
            <a:avLst/>
          </a:prstGeom>
          <a:noFill/>
        </p:spPr>
        <p:txBody>
          <a:bodyPr wrap="none" rtlCol="0">
            <a:spAutoFit/>
          </a:bodyPr>
          <a:lstStyle/>
          <a:p>
            <a:r>
              <a:rPr lang="en-US" sz="1800" dirty="0" smtClean="0"/>
              <a:t> Control I</a:t>
            </a:r>
            <a:endParaRPr lang="en-US" sz="1800" dirty="0"/>
          </a:p>
        </p:txBody>
      </p:sp>
      <p:sp>
        <p:nvSpPr>
          <p:cNvPr id="25" name="Rectangle 24"/>
          <p:cNvSpPr/>
          <p:nvPr/>
        </p:nvSpPr>
        <p:spPr>
          <a:xfrm>
            <a:off x="457200" y="1653778"/>
            <a:ext cx="2667000" cy="472755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611560" y="1686376"/>
            <a:ext cx="2326599" cy="461665"/>
          </a:xfrm>
          <a:prstGeom prst="rect">
            <a:avLst/>
          </a:prstGeom>
          <a:noFill/>
        </p:spPr>
        <p:txBody>
          <a:bodyPr wrap="none" rtlCol="0">
            <a:spAutoFit/>
          </a:bodyPr>
          <a:lstStyle/>
          <a:p>
            <a:r>
              <a:rPr lang="en-US" sz="2400" dirty="0" smtClean="0"/>
              <a:t>Annex A Controls</a:t>
            </a:r>
            <a:endParaRPr lang="en-US" sz="2400" dirty="0"/>
          </a:p>
        </p:txBody>
      </p:sp>
      <p:sp>
        <p:nvSpPr>
          <p:cNvPr id="27" name="TextBox 26"/>
          <p:cNvSpPr txBox="1"/>
          <p:nvPr/>
        </p:nvSpPr>
        <p:spPr>
          <a:xfrm>
            <a:off x="5730240" y="1556068"/>
            <a:ext cx="2036263" cy="369332"/>
          </a:xfrm>
          <a:prstGeom prst="rect">
            <a:avLst/>
          </a:prstGeom>
          <a:noFill/>
        </p:spPr>
        <p:txBody>
          <a:bodyPr wrap="none" rtlCol="0">
            <a:spAutoFit/>
          </a:bodyPr>
          <a:lstStyle/>
          <a:p>
            <a:r>
              <a:rPr lang="en-US" b="1" dirty="0" smtClean="0"/>
              <a:t>Applicable </a:t>
            </a:r>
            <a:r>
              <a:rPr lang="en-US" b="1" dirty="0" smtClean="0"/>
              <a:t>Controls</a:t>
            </a:r>
            <a:endParaRPr lang="en-US" b="1" dirty="0"/>
          </a:p>
        </p:txBody>
      </p:sp>
      <p:sp>
        <p:nvSpPr>
          <p:cNvPr id="29" name="TextBox 28"/>
          <p:cNvSpPr txBox="1"/>
          <p:nvPr/>
        </p:nvSpPr>
        <p:spPr>
          <a:xfrm>
            <a:off x="6267057" y="4859868"/>
            <a:ext cx="1090940" cy="369332"/>
          </a:xfrm>
          <a:prstGeom prst="rect">
            <a:avLst/>
          </a:prstGeom>
          <a:noFill/>
        </p:spPr>
        <p:txBody>
          <a:bodyPr wrap="none" rtlCol="0">
            <a:spAutoFit/>
          </a:bodyPr>
          <a:lstStyle/>
          <a:p>
            <a:r>
              <a:rPr lang="en-US" sz="1800" dirty="0" smtClean="0">
                <a:solidFill>
                  <a:srgbClr val="FF0000"/>
                </a:solidFill>
              </a:rPr>
              <a:t> Control Z</a:t>
            </a:r>
            <a:endParaRPr lang="en-US" sz="1800" dirty="0">
              <a:solidFill>
                <a:srgbClr val="FF0000"/>
              </a:solidFill>
            </a:endParaRPr>
          </a:p>
        </p:txBody>
      </p:sp>
    </p:spTree>
    <p:extLst>
      <p:ext uri="{BB962C8B-B14F-4D97-AF65-F5344CB8AC3E}">
        <p14:creationId xmlns:p14="http://schemas.microsoft.com/office/powerpoint/2010/main" val="16367515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Compare</a:t>
            </a:r>
            <a:endParaRPr lang="en-US" dirty="0"/>
          </a:p>
        </p:txBody>
      </p:sp>
      <p:sp>
        <p:nvSpPr>
          <p:cNvPr id="3" name="TextBox 2"/>
          <p:cNvSpPr txBox="1"/>
          <p:nvPr/>
        </p:nvSpPr>
        <p:spPr>
          <a:xfrm>
            <a:off x="827584" y="1916108"/>
            <a:ext cx="2013885" cy="369332"/>
          </a:xfrm>
          <a:prstGeom prst="rect">
            <a:avLst/>
          </a:prstGeom>
          <a:noFill/>
        </p:spPr>
        <p:txBody>
          <a:bodyPr wrap="none" rtlCol="0">
            <a:spAutoFit/>
          </a:bodyPr>
          <a:lstStyle/>
          <a:p>
            <a:r>
              <a:rPr lang="en-US" b="1" dirty="0" smtClean="0"/>
              <a:t>Mitigating </a:t>
            </a:r>
            <a:r>
              <a:rPr lang="en-US" b="1" dirty="0" smtClean="0"/>
              <a:t>Controls</a:t>
            </a:r>
            <a:endParaRPr lang="en-US" b="1" dirty="0"/>
          </a:p>
        </p:txBody>
      </p:sp>
      <p:sp>
        <p:nvSpPr>
          <p:cNvPr id="4" name="TextBox 3"/>
          <p:cNvSpPr txBox="1"/>
          <p:nvPr/>
        </p:nvSpPr>
        <p:spPr>
          <a:xfrm>
            <a:off x="1406704" y="2329929"/>
            <a:ext cx="1122871" cy="369332"/>
          </a:xfrm>
          <a:prstGeom prst="rect">
            <a:avLst/>
          </a:prstGeom>
          <a:noFill/>
        </p:spPr>
        <p:txBody>
          <a:bodyPr wrap="none" rtlCol="0">
            <a:spAutoFit/>
          </a:bodyPr>
          <a:lstStyle/>
          <a:p>
            <a:r>
              <a:rPr lang="en-US" sz="1800" dirty="0" smtClean="0"/>
              <a:t>Control A</a:t>
            </a:r>
            <a:endParaRPr lang="en-US" sz="1800" dirty="0"/>
          </a:p>
        </p:txBody>
      </p:sp>
      <p:sp>
        <p:nvSpPr>
          <p:cNvPr id="5" name="TextBox 4"/>
          <p:cNvSpPr txBox="1"/>
          <p:nvPr/>
        </p:nvSpPr>
        <p:spPr>
          <a:xfrm>
            <a:off x="1406704" y="2745428"/>
            <a:ext cx="1122871" cy="369332"/>
          </a:xfrm>
          <a:prstGeom prst="rect">
            <a:avLst/>
          </a:prstGeom>
          <a:noFill/>
        </p:spPr>
        <p:txBody>
          <a:bodyPr wrap="none" rtlCol="0">
            <a:spAutoFit/>
          </a:bodyPr>
          <a:lstStyle/>
          <a:p>
            <a:r>
              <a:rPr lang="en-US" sz="1800" dirty="0" smtClean="0"/>
              <a:t>Control B</a:t>
            </a:r>
            <a:endParaRPr lang="en-US" sz="1800" dirty="0"/>
          </a:p>
        </p:txBody>
      </p:sp>
      <p:sp>
        <p:nvSpPr>
          <p:cNvPr id="6" name="TextBox 5"/>
          <p:cNvSpPr txBox="1"/>
          <p:nvPr/>
        </p:nvSpPr>
        <p:spPr>
          <a:xfrm>
            <a:off x="1406704" y="3130892"/>
            <a:ext cx="1122871" cy="369332"/>
          </a:xfrm>
          <a:prstGeom prst="rect">
            <a:avLst/>
          </a:prstGeom>
          <a:noFill/>
        </p:spPr>
        <p:txBody>
          <a:bodyPr wrap="none" rtlCol="0">
            <a:spAutoFit/>
          </a:bodyPr>
          <a:lstStyle/>
          <a:p>
            <a:r>
              <a:rPr lang="en-US" sz="1800" dirty="0" smtClean="0"/>
              <a:t>Control C</a:t>
            </a:r>
            <a:endParaRPr lang="en-US" sz="1800" dirty="0"/>
          </a:p>
        </p:txBody>
      </p:sp>
      <p:sp>
        <p:nvSpPr>
          <p:cNvPr id="7" name="TextBox 6"/>
          <p:cNvSpPr txBox="1"/>
          <p:nvPr/>
        </p:nvSpPr>
        <p:spPr>
          <a:xfrm>
            <a:off x="1406704" y="3549129"/>
            <a:ext cx="1142108" cy="369332"/>
          </a:xfrm>
          <a:prstGeom prst="rect">
            <a:avLst/>
          </a:prstGeom>
          <a:noFill/>
        </p:spPr>
        <p:txBody>
          <a:bodyPr wrap="none" rtlCol="0">
            <a:spAutoFit/>
          </a:bodyPr>
          <a:lstStyle/>
          <a:p>
            <a:r>
              <a:rPr lang="en-US" sz="1800" dirty="0" smtClean="0"/>
              <a:t>Control D</a:t>
            </a:r>
            <a:endParaRPr lang="en-US" sz="1800" dirty="0"/>
          </a:p>
        </p:txBody>
      </p:sp>
      <p:sp>
        <p:nvSpPr>
          <p:cNvPr id="8" name="TextBox 7"/>
          <p:cNvSpPr txBox="1"/>
          <p:nvPr/>
        </p:nvSpPr>
        <p:spPr>
          <a:xfrm>
            <a:off x="1406704" y="3964628"/>
            <a:ext cx="1122871" cy="369332"/>
          </a:xfrm>
          <a:prstGeom prst="rect">
            <a:avLst/>
          </a:prstGeom>
          <a:noFill/>
        </p:spPr>
        <p:txBody>
          <a:bodyPr wrap="none" rtlCol="0">
            <a:spAutoFit/>
          </a:bodyPr>
          <a:lstStyle/>
          <a:p>
            <a:r>
              <a:rPr lang="en-US" sz="1800" dirty="0" smtClean="0"/>
              <a:t>Control E</a:t>
            </a:r>
            <a:endParaRPr lang="en-US" sz="1800" dirty="0"/>
          </a:p>
        </p:txBody>
      </p:sp>
      <p:sp>
        <p:nvSpPr>
          <p:cNvPr id="9" name="TextBox 8"/>
          <p:cNvSpPr txBox="1"/>
          <p:nvPr/>
        </p:nvSpPr>
        <p:spPr>
          <a:xfrm>
            <a:off x="1406704" y="4350092"/>
            <a:ext cx="1122871" cy="369332"/>
          </a:xfrm>
          <a:prstGeom prst="rect">
            <a:avLst/>
          </a:prstGeom>
          <a:noFill/>
        </p:spPr>
        <p:txBody>
          <a:bodyPr wrap="none" rtlCol="0">
            <a:spAutoFit/>
          </a:bodyPr>
          <a:lstStyle/>
          <a:p>
            <a:r>
              <a:rPr lang="en-US" sz="1800" dirty="0" smtClean="0"/>
              <a:t>Control F</a:t>
            </a:r>
            <a:endParaRPr lang="en-US" sz="1800" dirty="0"/>
          </a:p>
        </p:txBody>
      </p:sp>
      <p:sp>
        <p:nvSpPr>
          <p:cNvPr id="10" name="TextBox 9"/>
          <p:cNvSpPr txBox="1"/>
          <p:nvPr/>
        </p:nvSpPr>
        <p:spPr>
          <a:xfrm>
            <a:off x="1410762" y="4715852"/>
            <a:ext cx="1138902" cy="369332"/>
          </a:xfrm>
          <a:prstGeom prst="rect">
            <a:avLst/>
          </a:prstGeom>
          <a:noFill/>
        </p:spPr>
        <p:txBody>
          <a:bodyPr wrap="none" rtlCol="0">
            <a:spAutoFit/>
          </a:bodyPr>
          <a:lstStyle/>
          <a:p>
            <a:r>
              <a:rPr lang="en-US" sz="1800" dirty="0" smtClean="0"/>
              <a:t>Control G</a:t>
            </a:r>
            <a:endParaRPr lang="en-US" sz="1800" dirty="0"/>
          </a:p>
        </p:txBody>
      </p:sp>
      <p:sp>
        <p:nvSpPr>
          <p:cNvPr id="11" name="TextBox 10"/>
          <p:cNvSpPr txBox="1"/>
          <p:nvPr/>
        </p:nvSpPr>
        <p:spPr>
          <a:xfrm>
            <a:off x="6309360" y="2402661"/>
            <a:ext cx="1122871" cy="369332"/>
          </a:xfrm>
          <a:prstGeom prst="rect">
            <a:avLst/>
          </a:prstGeom>
          <a:noFill/>
        </p:spPr>
        <p:txBody>
          <a:bodyPr wrap="none" rtlCol="0">
            <a:spAutoFit/>
          </a:bodyPr>
          <a:lstStyle/>
          <a:p>
            <a:r>
              <a:rPr lang="en-US" sz="1800" dirty="0" smtClean="0"/>
              <a:t>Control A</a:t>
            </a:r>
            <a:endParaRPr lang="en-US" sz="1800" dirty="0"/>
          </a:p>
        </p:txBody>
      </p:sp>
      <p:sp>
        <p:nvSpPr>
          <p:cNvPr id="12" name="TextBox 11"/>
          <p:cNvSpPr txBox="1"/>
          <p:nvPr/>
        </p:nvSpPr>
        <p:spPr>
          <a:xfrm>
            <a:off x="6309360" y="2800315"/>
            <a:ext cx="1122871" cy="369332"/>
          </a:xfrm>
          <a:prstGeom prst="rect">
            <a:avLst/>
          </a:prstGeom>
          <a:noFill/>
        </p:spPr>
        <p:txBody>
          <a:bodyPr wrap="none" rtlCol="0">
            <a:spAutoFit/>
          </a:bodyPr>
          <a:lstStyle/>
          <a:p>
            <a:r>
              <a:rPr lang="en-US" sz="1800" dirty="0" smtClean="0"/>
              <a:t>Control B</a:t>
            </a:r>
            <a:endParaRPr lang="en-US" sz="1800" dirty="0"/>
          </a:p>
        </p:txBody>
      </p:sp>
      <p:sp>
        <p:nvSpPr>
          <p:cNvPr id="13" name="TextBox 12"/>
          <p:cNvSpPr txBox="1"/>
          <p:nvPr/>
        </p:nvSpPr>
        <p:spPr>
          <a:xfrm>
            <a:off x="6309360" y="3197969"/>
            <a:ext cx="1122871" cy="369332"/>
          </a:xfrm>
          <a:prstGeom prst="rect">
            <a:avLst/>
          </a:prstGeom>
          <a:noFill/>
        </p:spPr>
        <p:txBody>
          <a:bodyPr wrap="none" rtlCol="0">
            <a:spAutoFit/>
          </a:bodyPr>
          <a:lstStyle/>
          <a:p>
            <a:r>
              <a:rPr lang="en-US" sz="1800" dirty="0" smtClean="0"/>
              <a:t>Control C</a:t>
            </a:r>
            <a:endParaRPr lang="en-US" sz="1800" dirty="0"/>
          </a:p>
        </p:txBody>
      </p:sp>
      <p:sp>
        <p:nvSpPr>
          <p:cNvPr id="14" name="TextBox 13"/>
          <p:cNvSpPr txBox="1"/>
          <p:nvPr/>
        </p:nvSpPr>
        <p:spPr>
          <a:xfrm>
            <a:off x="6309360" y="3595623"/>
            <a:ext cx="1042850" cy="369332"/>
          </a:xfrm>
          <a:prstGeom prst="rect">
            <a:avLst/>
          </a:prstGeom>
          <a:noFill/>
        </p:spPr>
        <p:txBody>
          <a:bodyPr wrap="none" rtlCol="0">
            <a:spAutoFit/>
          </a:bodyPr>
          <a:lstStyle/>
          <a:p>
            <a:r>
              <a:rPr lang="en-US" sz="1800" dirty="0" smtClean="0"/>
              <a:t>Control </a:t>
            </a:r>
            <a:r>
              <a:rPr lang="en-US" sz="1800" dirty="0" smtClean="0"/>
              <a:t>E</a:t>
            </a:r>
            <a:endParaRPr lang="en-US" sz="1800" dirty="0"/>
          </a:p>
        </p:txBody>
      </p:sp>
      <p:sp>
        <p:nvSpPr>
          <p:cNvPr id="15" name="TextBox 14"/>
          <p:cNvSpPr txBox="1"/>
          <p:nvPr/>
        </p:nvSpPr>
        <p:spPr>
          <a:xfrm>
            <a:off x="6309360" y="3993277"/>
            <a:ext cx="1036438" cy="369332"/>
          </a:xfrm>
          <a:prstGeom prst="rect">
            <a:avLst/>
          </a:prstGeom>
          <a:noFill/>
        </p:spPr>
        <p:txBody>
          <a:bodyPr wrap="none" rtlCol="0">
            <a:spAutoFit/>
          </a:bodyPr>
          <a:lstStyle/>
          <a:p>
            <a:r>
              <a:rPr lang="en-US" sz="1800" dirty="0" smtClean="0"/>
              <a:t>Control </a:t>
            </a:r>
            <a:r>
              <a:rPr lang="en-US" sz="1800" dirty="0" smtClean="0"/>
              <a:t>F</a:t>
            </a:r>
            <a:endParaRPr lang="en-US" sz="1800" dirty="0"/>
          </a:p>
        </p:txBody>
      </p:sp>
      <p:sp>
        <p:nvSpPr>
          <p:cNvPr id="16" name="TextBox 15"/>
          <p:cNvSpPr txBox="1"/>
          <p:nvPr/>
        </p:nvSpPr>
        <p:spPr>
          <a:xfrm>
            <a:off x="6309360" y="4390931"/>
            <a:ext cx="1076513" cy="369332"/>
          </a:xfrm>
          <a:prstGeom prst="rect">
            <a:avLst/>
          </a:prstGeom>
          <a:noFill/>
        </p:spPr>
        <p:txBody>
          <a:bodyPr wrap="none" rtlCol="0">
            <a:spAutoFit/>
          </a:bodyPr>
          <a:lstStyle/>
          <a:p>
            <a:r>
              <a:rPr lang="en-US" sz="1800" dirty="0" smtClean="0"/>
              <a:t>Control </a:t>
            </a:r>
            <a:r>
              <a:rPr lang="en-US" sz="1800" dirty="0" smtClean="0"/>
              <a:t>G</a:t>
            </a:r>
            <a:endParaRPr lang="en-US" sz="1800" dirty="0"/>
          </a:p>
        </p:txBody>
      </p:sp>
      <p:sp>
        <p:nvSpPr>
          <p:cNvPr id="17" name="TextBox 16"/>
          <p:cNvSpPr txBox="1"/>
          <p:nvPr/>
        </p:nvSpPr>
        <p:spPr>
          <a:xfrm>
            <a:off x="6263640" y="4788584"/>
            <a:ext cx="1041247" cy="369332"/>
          </a:xfrm>
          <a:prstGeom prst="rect">
            <a:avLst/>
          </a:prstGeom>
          <a:noFill/>
        </p:spPr>
        <p:txBody>
          <a:bodyPr wrap="none" rtlCol="0">
            <a:spAutoFit/>
          </a:bodyPr>
          <a:lstStyle/>
          <a:p>
            <a:r>
              <a:rPr lang="en-US" sz="1800" dirty="0" smtClean="0"/>
              <a:t> Control I</a:t>
            </a:r>
            <a:endParaRPr lang="en-US" sz="1800" dirty="0"/>
          </a:p>
        </p:txBody>
      </p:sp>
      <p:sp>
        <p:nvSpPr>
          <p:cNvPr id="18" name="TextBox 17"/>
          <p:cNvSpPr txBox="1"/>
          <p:nvPr/>
        </p:nvSpPr>
        <p:spPr>
          <a:xfrm>
            <a:off x="5730240" y="1916832"/>
            <a:ext cx="2036263" cy="369332"/>
          </a:xfrm>
          <a:prstGeom prst="rect">
            <a:avLst/>
          </a:prstGeom>
          <a:noFill/>
        </p:spPr>
        <p:txBody>
          <a:bodyPr wrap="none" rtlCol="0">
            <a:spAutoFit/>
          </a:bodyPr>
          <a:lstStyle/>
          <a:p>
            <a:r>
              <a:rPr lang="en-US" b="1" dirty="0" smtClean="0"/>
              <a:t>Applicable </a:t>
            </a:r>
            <a:r>
              <a:rPr lang="en-US" b="1" dirty="0" smtClean="0"/>
              <a:t>Controls</a:t>
            </a:r>
            <a:endParaRPr lang="en-US" b="1" dirty="0"/>
          </a:p>
        </p:txBody>
      </p:sp>
      <p:sp>
        <p:nvSpPr>
          <p:cNvPr id="19" name="Oval 18"/>
          <p:cNvSpPr/>
          <p:nvPr/>
        </p:nvSpPr>
        <p:spPr>
          <a:xfrm>
            <a:off x="1163055" y="3496652"/>
            <a:ext cx="1610167" cy="464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6000656" y="4788584"/>
            <a:ext cx="1653845" cy="464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267057" y="5219908"/>
            <a:ext cx="1090940" cy="369332"/>
          </a:xfrm>
          <a:prstGeom prst="rect">
            <a:avLst/>
          </a:prstGeom>
          <a:noFill/>
        </p:spPr>
        <p:txBody>
          <a:bodyPr wrap="none" rtlCol="0">
            <a:spAutoFit/>
          </a:bodyPr>
          <a:lstStyle/>
          <a:p>
            <a:r>
              <a:rPr lang="en-US" sz="1800" dirty="0" smtClean="0"/>
              <a:t> Control Z</a:t>
            </a:r>
            <a:endParaRPr lang="en-US" sz="1800" dirty="0"/>
          </a:p>
        </p:txBody>
      </p:sp>
      <p:sp>
        <p:nvSpPr>
          <p:cNvPr id="22" name="Oval 21"/>
          <p:cNvSpPr/>
          <p:nvPr/>
        </p:nvSpPr>
        <p:spPr>
          <a:xfrm>
            <a:off x="6043872" y="5186237"/>
            <a:ext cx="1653845" cy="46440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4990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ppt_x"/>
                                          </p:val>
                                        </p:tav>
                                        <p:tav tm="100000">
                                          <p:val>
                                            <p:strVal val="#ppt_x"/>
                                          </p:val>
                                        </p:tav>
                                      </p:tavLst>
                                    </p:anim>
                                    <p:anim calcmode="lin" valueType="num">
                                      <p:cBhvr additive="base">
                                        <p:cTn id="46" dur="500" fill="hold"/>
                                        <p:tgtEl>
                                          <p:spTgt spid="12"/>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ppt_x"/>
                                          </p:val>
                                        </p:tav>
                                        <p:tav tm="100000">
                                          <p:val>
                                            <p:strVal val="#ppt_x"/>
                                          </p:val>
                                        </p:tav>
                                      </p:tavLst>
                                    </p:anim>
                                    <p:anim calcmode="lin" valueType="num">
                                      <p:cBhvr additive="base">
                                        <p:cTn id="50" dur="500" fill="hold"/>
                                        <p:tgtEl>
                                          <p:spTgt spid="13"/>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ppt_x"/>
                                          </p:val>
                                        </p:tav>
                                        <p:tav tm="100000">
                                          <p:val>
                                            <p:strVal val="#ppt_x"/>
                                          </p:val>
                                        </p:tav>
                                      </p:tavLst>
                                    </p:anim>
                                    <p:anim calcmode="lin" valueType="num">
                                      <p:cBhvr additive="base">
                                        <p:cTn id="54" dur="500" fill="hold"/>
                                        <p:tgtEl>
                                          <p:spTgt spid="14"/>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additive="base">
                                        <p:cTn id="57" dur="500" fill="hold"/>
                                        <p:tgtEl>
                                          <p:spTgt spid="15"/>
                                        </p:tgtEl>
                                        <p:attrNameLst>
                                          <p:attrName>ppt_x</p:attrName>
                                        </p:attrNameLst>
                                      </p:cBhvr>
                                      <p:tavLst>
                                        <p:tav tm="0">
                                          <p:val>
                                            <p:strVal val="#ppt_x"/>
                                          </p:val>
                                        </p:tav>
                                        <p:tav tm="100000">
                                          <p:val>
                                            <p:strVal val="#ppt_x"/>
                                          </p:val>
                                        </p:tav>
                                      </p:tavLst>
                                    </p:anim>
                                    <p:anim calcmode="lin" valueType="num">
                                      <p:cBhvr additive="base">
                                        <p:cTn id="58" dur="500" fill="hold"/>
                                        <p:tgtEl>
                                          <p:spTgt spid="1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additive="base">
                                        <p:cTn id="61" dur="500" fill="hold"/>
                                        <p:tgtEl>
                                          <p:spTgt spid="16"/>
                                        </p:tgtEl>
                                        <p:attrNameLst>
                                          <p:attrName>ppt_x</p:attrName>
                                        </p:attrNameLst>
                                      </p:cBhvr>
                                      <p:tavLst>
                                        <p:tav tm="0">
                                          <p:val>
                                            <p:strVal val="#ppt_x"/>
                                          </p:val>
                                        </p:tav>
                                        <p:tav tm="100000">
                                          <p:val>
                                            <p:strVal val="#ppt_x"/>
                                          </p:val>
                                        </p:tav>
                                      </p:tavLst>
                                    </p:anim>
                                    <p:anim calcmode="lin" valueType="num">
                                      <p:cBhvr additive="base">
                                        <p:cTn id="62" dur="500" fill="hold"/>
                                        <p:tgtEl>
                                          <p:spTgt spid="16"/>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fill="hold"/>
                                        <p:tgtEl>
                                          <p:spTgt spid="18"/>
                                        </p:tgtEl>
                                        <p:attrNameLst>
                                          <p:attrName>ppt_x</p:attrName>
                                        </p:attrNameLst>
                                      </p:cBhvr>
                                      <p:tavLst>
                                        <p:tav tm="0">
                                          <p:val>
                                            <p:strVal val="#ppt_x"/>
                                          </p:val>
                                        </p:tav>
                                        <p:tav tm="100000">
                                          <p:val>
                                            <p:strVal val="#ppt_x"/>
                                          </p:val>
                                        </p:tav>
                                      </p:tavLst>
                                    </p:anim>
                                    <p:anim calcmode="lin" valueType="num">
                                      <p:cBhvr additive="base">
                                        <p:cTn id="7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grpId="0" nodeType="click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animBg="1"/>
      <p:bldP spid="20"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Tutorial</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024495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Asset Management</a:t>
            </a:r>
            <a:endParaRPr lang="en-US" dirty="0"/>
          </a:p>
        </p:txBody>
      </p:sp>
      <p:pic>
        <p:nvPicPr>
          <p:cNvPr id="3" name="Picture 2"/>
          <p:cNvPicPr>
            <a:picLocks noChangeAspect="1"/>
          </p:cNvPicPr>
          <p:nvPr/>
        </p:nvPicPr>
        <p:blipFill>
          <a:blip r:embed="rId2"/>
          <a:stretch>
            <a:fillRect/>
          </a:stretch>
        </p:blipFill>
        <p:spPr>
          <a:xfrm>
            <a:off x="295753" y="1392380"/>
            <a:ext cx="5883640" cy="3116740"/>
          </a:xfrm>
          <a:prstGeom prst="rect">
            <a:avLst/>
          </a:prstGeom>
        </p:spPr>
      </p:pic>
      <p:pic>
        <p:nvPicPr>
          <p:cNvPr id="4" name="Picture 3"/>
          <p:cNvPicPr>
            <a:picLocks noChangeAspect="1"/>
          </p:cNvPicPr>
          <p:nvPr/>
        </p:nvPicPr>
        <p:blipFill>
          <a:blip r:embed="rId3"/>
          <a:stretch>
            <a:fillRect/>
          </a:stretch>
        </p:blipFill>
        <p:spPr>
          <a:xfrm>
            <a:off x="4571652" y="3451568"/>
            <a:ext cx="3672640" cy="2209680"/>
          </a:xfrm>
          <a:prstGeom prst="rect">
            <a:avLst/>
          </a:prstGeom>
        </p:spPr>
      </p:pic>
      <p:sp>
        <p:nvSpPr>
          <p:cNvPr id="5" name="TextBox 4"/>
          <p:cNvSpPr txBox="1"/>
          <p:nvPr/>
        </p:nvSpPr>
        <p:spPr>
          <a:xfrm>
            <a:off x="295753" y="4380776"/>
            <a:ext cx="7488832" cy="2308324"/>
          </a:xfrm>
          <a:prstGeom prst="rect">
            <a:avLst/>
          </a:prstGeom>
          <a:noFill/>
        </p:spPr>
        <p:txBody>
          <a:bodyPr wrap="square" rtlCol="0">
            <a:spAutoFit/>
          </a:bodyPr>
          <a:lstStyle/>
          <a:p>
            <a:r>
              <a:rPr lang="en-US" dirty="0" smtClean="0">
                <a:solidFill>
                  <a:srgbClr val="C00000"/>
                </a:solidFill>
              </a:rPr>
              <a:t>It allows you to define </a:t>
            </a:r>
          </a:p>
          <a:p>
            <a:r>
              <a:rPr lang="en-US" dirty="0" smtClean="0">
                <a:solidFill>
                  <a:srgbClr val="C00000"/>
                </a:solidFill>
              </a:rPr>
              <a:t>   - Confidentiality</a:t>
            </a:r>
          </a:p>
          <a:p>
            <a:r>
              <a:rPr lang="en-US" dirty="0" smtClean="0">
                <a:solidFill>
                  <a:srgbClr val="C00000"/>
                </a:solidFill>
              </a:rPr>
              <a:t>   -  Integrity</a:t>
            </a:r>
          </a:p>
          <a:p>
            <a:r>
              <a:rPr lang="en-US" dirty="0" smtClean="0">
                <a:solidFill>
                  <a:srgbClr val="C00000"/>
                </a:solidFill>
              </a:rPr>
              <a:t>   - &amp; Availability </a:t>
            </a:r>
          </a:p>
          <a:p>
            <a:r>
              <a:rPr lang="en-US" dirty="0" smtClean="0">
                <a:solidFill>
                  <a:srgbClr val="C00000"/>
                </a:solidFill>
              </a:rPr>
              <a:t>for each Asset Type which allows to calculate the Risk Impact</a:t>
            </a:r>
            <a:endParaRPr lang="en-US" dirty="0">
              <a:solidFill>
                <a:srgbClr val="C00000"/>
              </a:solidFill>
            </a:endParaRPr>
          </a:p>
        </p:txBody>
      </p:sp>
      <p:cxnSp>
        <p:nvCxnSpPr>
          <p:cNvPr id="7" name="Straight Arrow Connector 6"/>
          <p:cNvCxnSpPr/>
          <p:nvPr/>
        </p:nvCxnSpPr>
        <p:spPr>
          <a:xfrm flipV="1">
            <a:off x="2130242" y="4321208"/>
            <a:ext cx="2626405" cy="5340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1670535" y="4607793"/>
            <a:ext cx="3086112" cy="4950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V="1">
            <a:off x="2014001" y="4835535"/>
            <a:ext cx="2742646" cy="5661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789720" y="2443456"/>
            <a:ext cx="2374881" cy="461665"/>
          </a:xfrm>
          <a:prstGeom prst="rect">
            <a:avLst/>
          </a:prstGeom>
          <a:noFill/>
        </p:spPr>
        <p:txBody>
          <a:bodyPr wrap="none" rtlCol="0">
            <a:spAutoFit/>
          </a:bodyPr>
          <a:lstStyle/>
          <a:p>
            <a:r>
              <a:rPr lang="en-US" dirty="0" smtClean="0">
                <a:solidFill>
                  <a:srgbClr val="C00000"/>
                </a:solidFill>
              </a:rPr>
              <a:t>Risk Impact Value</a:t>
            </a:r>
            <a:endParaRPr lang="en-US" dirty="0">
              <a:solidFill>
                <a:srgbClr val="C00000"/>
              </a:solidFill>
            </a:endParaRPr>
          </a:p>
        </p:txBody>
      </p:sp>
      <p:cxnSp>
        <p:nvCxnSpPr>
          <p:cNvPr id="10" name="Straight Arrow Connector 9"/>
          <p:cNvCxnSpPr/>
          <p:nvPr/>
        </p:nvCxnSpPr>
        <p:spPr>
          <a:xfrm flipH="1">
            <a:off x="6407972" y="2708920"/>
            <a:ext cx="1146203" cy="24175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15774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Identification </a:t>
            </a:r>
          </a:p>
        </p:txBody>
      </p:sp>
      <p:pic>
        <p:nvPicPr>
          <p:cNvPr id="3" name="Picture 2"/>
          <p:cNvPicPr>
            <a:picLocks noChangeAspect="1"/>
          </p:cNvPicPr>
          <p:nvPr/>
        </p:nvPicPr>
        <p:blipFill>
          <a:blip r:embed="rId2"/>
          <a:stretch>
            <a:fillRect/>
          </a:stretch>
        </p:blipFill>
        <p:spPr>
          <a:xfrm>
            <a:off x="1619672" y="1628800"/>
            <a:ext cx="7298883" cy="4320480"/>
          </a:xfrm>
          <a:prstGeom prst="rect">
            <a:avLst/>
          </a:prstGeom>
        </p:spPr>
      </p:pic>
      <p:sp>
        <p:nvSpPr>
          <p:cNvPr id="5" name="TextBox 4"/>
          <p:cNvSpPr txBox="1"/>
          <p:nvPr/>
        </p:nvSpPr>
        <p:spPr>
          <a:xfrm>
            <a:off x="0" y="1846346"/>
            <a:ext cx="2176301" cy="584775"/>
          </a:xfrm>
          <a:prstGeom prst="rect">
            <a:avLst/>
          </a:prstGeom>
          <a:noFill/>
        </p:spPr>
        <p:txBody>
          <a:bodyPr wrap="none" rtlCol="0">
            <a:spAutoFit/>
          </a:bodyPr>
          <a:lstStyle/>
          <a:p>
            <a:r>
              <a:rPr lang="en-US" sz="1600" dirty="0" smtClean="0">
                <a:solidFill>
                  <a:srgbClr val="C00000"/>
                </a:solidFill>
              </a:rPr>
              <a:t>Risk Impact transferred </a:t>
            </a:r>
          </a:p>
          <a:p>
            <a:r>
              <a:rPr lang="en-US" sz="1600" dirty="0" smtClean="0">
                <a:solidFill>
                  <a:srgbClr val="C00000"/>
                </a:solidFill>
              </a:rPr>
              <a:t>from Asset type master </a:t>
            </a:r>
            <a:endParaRPr lang="en-US" sz="1600" dirty="0">
              <a:solidFill>
                <a:srgbClr val="C00000"/>
              </a:solidFill>
            </a:endParaRPr>
          </a:p>
        </p:txBody>
      </p:sp>
      <p:sp>
        <p:nvSpPr>
          <p:cNvPr id="6" name="TextBox 5"/>
          <p:cNvSpPr txBox="1"/>
          <p:nvPr/>
        </p:nvSpPr>
        <p:spPr>
          <a:xfrm>
            <a:off x="5436096" y="2708920"/>
            <a:ext cx="1370696" cy="338554"/>
          </a:xfrm>
          <a:prstGeom prst="rect">
            <a:avLst/>
          </a:prstGeom>
          <a:noFill/>
        </p:spPr>
        <p:txBody>
          <a:bodyPr wrap="none" rtlCol="0">
            <a:spAutoFit/>
          </a:bodyPr>
          <a:lstStyle/>
          <a:p>
            <a:r>
              <a:rPr lang="en-US" sz="1600" dirty="0" smtClean="0">
                <a:solidFill>
                  <a:srgbClr val="C00000"/>
                </a:solidFill>
              </a:rPr>
              <a:t>Risk likelihood</a:t>
            </a:r>
            <a:endParaRPr lang="en-US" sz="1600" dirty="0">
              <a:solidFill>
                <a:srgbClr val="C00000"/>
              </a:solidFill>
            </a:endParaRPr>
          </a:p>
        </p:txBody>
      </p:sp>
      <p:cxnSp>
        <p:nvCxnSpPr>
          <p:cNvPr id="7" name="Straight Arrow Connector 6"/>
          <p:cNvCxnSpPr/>
          <p:nvPr/>
        </p:nvCxnSpPr>
        <p:spPr>
          <a:xfrm>
            <a:off x="6121444" y="2924560"/>
            <a:ext cx="685348" cy="707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254260" y="3328056"/>
            <a:ext cx="1030923" cy="338554"/>
          </a:xfrm>
          <a:prstGeom prst="rect">
            <a:avLst/>
          </a:prstGeom>
          <a:noFill/>
        </p:spPr>
        <p:txBody>
          <a:bodyPr wrap="none" rtlCol="0">
            <a:spAutoFit/>
          </a:bodyPr>
          <a:lstStyle/>
          <a:p>
            <a:r>
              <a:rPr lang="en-US" sz="1600" dirty="0" smtClean="0">
                <a:solidFill>
                  <a:srgbClr val="C00000"/>
                </a:solidFill>
              </a:rPr>
              <a:t>Gross Risk</a:t>
            </a:r>
            <a:endParaRPr lang="en-US" sz="1600" dirty="0">
              <a:solidFill>
                <a:srgbClr val="C00000"/>
              </a:solidFill>
            </a:endParaRPr>
          </a:p>
        </p:txBody>
      </p:sp>
      <p:cxnSp>
        <p:nvCxnSpPr>
          <p:cNvPr id="9" name="Straight Arrow Connector 8"/>
          <p:cNvCxnSpPr/>
          <p:nvPr/>
        </p:nvCxnSpPr>
        <p:spPr>
          <a:xfrm flipV="1">
            <a:off x="6056477" y="3197179"/>
            <a:ext cx="750315" cy="2410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26577" y="3619763"/>
            <a:ext cx="1128835" cy="338554"/>
          </a:xfrm>
          <a:prstGeom prst="rect">
            <a:avLst/>
          </a:prstGeom>
          <a:noFill/>
        </p:spPr>
        <p:txBody>
          <a:bodyPr wrap="none" rtlCol="0">
            <a:spAutoFit/>
          </a:bodyPr>
          <a:lstStyle/>
          <a:p>
            <a:r>
              <a:rPr lang="en-US" sz="1600" dirty="0" smtClean="0">
                <a:solidFill>
                  <a:srgbClr val="C00000"/>
                </a:solidFill>
              </a:rPr>
              <a:t>Risk Owner</a:t>
            </a:r>
            <a:endParaRPr lang="en-US" sz="1600" dirty="0">
              <a:solidFill>
                <a:srgbClr val="C00000"/>
              </a:solidFill>
            </a:endParaRPr>
          </a:p>
        </p:txBody>
      </p:sp>
      <p:cxnSp>
        <p:nvCxnSpPr>
          <p:cNvPr id="11" name="Straight Arrow Connector 10"/>
          <p:cNvCxnSpPr/>
          <p:nvPr/>
        </p:nvCxnSpPr>
        <p:spPr>
          <a:xfrm>
            <a:off x="957011" y="3879269"/>
            <a:ext cx="2246837" cy="516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1475656" y="4797214"/>
            <a:ext cx="1740149" cy="3583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80544" y="4818638"/>
            <a:ext cx="1694566" cy="584775"/>
          </a:xfrm>
          <a:prstGeom prst="rect">
            <a:avLst/>
          </a:prstGeom>
          <a:noFill/>
        </p:spPr>
        <p:txBody>
          <a:bodyPr wrap="none" rtlCol="0">
            <a:spAutoFit/>
          </a:bodyPr>
          <a:lstStyle/>
          <a:p>
            <a:r>
              <a:rPr lang="en-US" sz="1600" dirty="0" smtClean="0">
                <a:solidFill>
                  <a:srgbClr val="C00000"/>
                </a:solidFill>
              </a:rPr>
              <a:t>Initial analysis </a:t>
            </a:r>
          </a:p>
          <a:p>
            <a:r>
              <a:rPr lang="en-US" sz="1600" dirty="0" smtClean="0">
                <a:solidFill>
                  <a:srgbClr val="C00000"/>
                </a:solidFill>
              </a:rPr>
              <a:t>through 4W &amp; 1 H</a:t>
            </a:r>
            <a:endParaRPr lang="en-US" sz="1600" dirty="0">
              <a:solidFill>
                <a:srgbClr val="C00000"/>
              </a:solidFill>
            </a:endParaRPr>
          </a:p>
        </p:txBody>
      </p:sp>
      <p:sp>
        <p:nvSpPr>
          <p:cNvPr id="14" name="TextBox 13"/>
          <p:cNvSpPr txBox="1"/>
          <p:nvPr/>
        </p:nvSpPr>
        <p:spPr>
          <a:xfrm>
            <a:off x="6056477" y="5029416"/>
            <a:ext cx="1869999" cy="584775"/>
          </a:xfrm>
          <a:prstGeom prst="rect">
            <a:avLst/>
          </a:prstGeom>
          <a:noFill/>
        </p:spPr>
        <p:txBody>
          <a:bodyPr wrap="none" rtlCol="0">
            <a:spAutoFit/>
          </a:bodyPr>
          <a:lstStyle/>
          <a:p>
            <a:r>
              <a:rPr lang="en-US" sz="1600" dirty="0" smtClean="0">
                <a:solidFill>
                  <a:srgbClr val="C00000"/>
                </a:solidFill>
              </a:rPr>
              <a:t>Select </a:t>
            </a:r>
          </a:p>
          <a:p>
            <a:r>
              <a:rPr lang="en-US" sz="1600" dirty="0" smtClean="0">
                <a:solidFill>
                  <a:srgbClr val="C00000"/>
                </a:solidFill>
              </a:rPr>
              <a:t>Mitigation approach</a:t>
            </a:r>
            <a:endParaRPr lang="en-US" sz="1600" dirty="0">
              <a:solidFill>
                <a:srgbClr val="C00000"/>
              </a:solidFill>
            </a:endParaRPr>
          </a:p>
        </p:txBody>
      </p:sp>
      <p:cxnSp>
        <p:nvCxnSpPr>
          <p:cNvPr id="15" name="Straight Arrow Connector 14"/>
          <p:cNvCxnSpPr>
            <a:stCxn id="14" idx="1"/>
          </p:cNvCxnSpPr>
          <p:nvPr/>
        </p:nvCxnSpPr>
        <p:spPr>
          <a:xfrm flipV="1">
            <a:off x="6056477" y="4395735"/>
            <a:ext cx="750315" cy="9260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029108" y="2269391"/>
            <a:ext cx="1008091" cy="179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78977" y="2780928"/>
            <a:ext cx="1374094" cy="338554"/>
          </a:xfrm>
          <a:prstGeom prst="rect">
            <a:avLst/>
          </a:prstGeom>
          <a:noFill/>
        </p:spPr>
        <p:txBody>
          <a:bodyPr wrap="none" rtlCol="0">
            <a:spAutoFit/>
          </a:bodyPr>
          <a:lstStyle/>
          <a:p>
            <a:r>
              <a:rPr lang="en-US" sz="1600" dirty="0" smtClean="0">
                <a:solidFill>
                  <a:srgbClr val="C00000"/>
                </a:solidFill>
              </a:rPr>
              <a:t>Assign Priority</a:t>
            </a:r>
            <a:endParaRPr lang="en-US" sz="1600" dirty="0">
              <a:solidFill>
                <a:srgbClr val="C00000"/>
              </a:solidFill>
            </a:endParaRPr>
          </a:p>
        </p:txBody>
      </p:sp>
      <p:cxnSp>
        <p:nvCxnSpPr>
          <p:cNvPr id="18" name="Straight Arrow Connector 17"/>
          <p:cNvCxnSpPr/>
          <p:nvPr/>
        </p:nvCxnSpPr>
        <p:spPr>
          <a:xfrm>
            <a:off x="2029108" y="2317958"/>
            <a:ext cx="1243635" cy="8358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469453" y="3394480"/>
            <a:ext cx="1259897" cy="338554"/>
          </a:xfrm>
          <a:prstGeom prst="rect">
            <a:avLst/>
          </a:prstGeom>
          <a:noFill/>
        </p:spPr>
        <p:txBody>
          <a:bodyPr wrap="none" rtlCol="0">
            <a:spAutoFit/>
          </a:bodyPr>
          <a:lstStyle/>
          <a:p>
            <a:r>
              <a:rPr lang="en-US" sz="1600" dirty="0" smtClean="0">
                <a:solidFill>
                  <a:srgbClr val="C00000"/>
                </a:solidFill>
              </a:rPr>
              <a:t>Residual Risk</a:t>
            </a:r>
            <a:endParaRPr lang="en-US" sz="1600" dirty="0">
              <a:solidFill>
                <a:srgbClr val="C00000"/>
              </a:solidFill>
            </a:endParaRPr>
          </a:p>
        </p:txBody>
      </p:sp>
      <p:cxnSp>
        <p:nvCxnSpPr>
          <p:cNvPr id="33" name="Straight Arrow Connector 32"/>
          <p:cNvCxnSpPr/>
          <p:nvPr/>
        </p:nvCxnSpPr>
        <p:spPr>
          <a:xfrm flipH="1">
            <a:off x="7904855" y="3789040"/>
            <a:ext cx="242632" cy="3484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5138" y="3161656"/>
            <a:ext cx="2785058" cy="338554"/>
          </a:xfrm>
          <a:prstGeom prst="rect">
            <a:avLst/>
          </a:prstGeom>
          <a:noFill/>
        </p:spPr>
        <p:txBody>
          <a:bodyPr wrap="none" rtlCol="0">
            <a:spAutoFit/>
          </a:bodyPr>
          <a:lstStyle/>
          <a:p>
            <a:r>
              <a:rPr lang="en-US" sz="1600" dirty="0" smtClean="0">
                <a:solidFill>
                  <a:srgbClr val="C00000"/>
                </a:solidFill>
              </a:rPr>
              <a:t>Assign controls included in SOA</a:t>
            </a:r>
            <a:endParaRPr lang="en-US" sz="1600" dirty="0">
              <a:solidFill>
                <a:srgbClr val="C00000"/>
              </a:solidFill>
            </a:endParaRPr>
          </a:p>
        </p:txBody>
      </p:sp>
      <p:cxnSp>
        <p:nvCxnSpPr>
          <p:cNvPr id="21" name="Straight Arrow Connector 20"/>
          <p:cNvCxnSpPr/>
          <p:nvPr/>
        </p:nvCxnSpPr>
        <p:spPr>
          <a:xfrm>
            <a:off x="2181508" y="3393284"/>
            <a:ext cx="1008091" cy="1797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532594" y="3000104"/>
            <a:ext cx="1683211" cy="109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26169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ppt_x"/>
                                          </p:val>
                                        </p:tav>
                                        <p:tav tm="100000">
                                          <p:val>
                                            <p:strVal val="#ppt_x"/>
                                          </p:val>
                                        </p:tav>
                                      </p:tavLst>
                                    </p:anim>
                                    <p:anim calcmode="lin" valueType="num">
                                      <p:cBhvr additive="base">
                                        <p:cTn id="5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500" fill="hold"/>
                                        <p:tgtEl>
                                          <p:spTgt spid="22"/>
                                        </p:tgtEl>
                                        <p:attrNameLst>
                                          <p:attrName>ppt_x</p:attrName>
                                        </p:attrNameLst>
                                      </p:cBhvr>
                                      <p:tavLst>
                                        <p:tav tm="0">
                                          <p:val>
                                            <p:strVal val="#ppt_x"/>
                                          </p:val>
                                        </p:tav>
                                        <p:tav tm="100000">
                                          <p:val>
                                            <p:strVal val="#ppt_x"/>
                                          </p:val>
                                        </p:tav>
                                      </p:tavLst>
                                    </p:anim>
                                    <p:anim calcmode="lin" valueType="num">
                                      <p:cBhvr additive="base">
                                        <p:cTn id="6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additive="base">
                                        <p:cTn id="67" dur="500" fill="hold"/>
                                        <p:tgtEl>
                                          <p:spTgt spid="10"/>
                                        </p:tgtEl>
                                        <p:attrNameLst>
                                          <p:attrName>ppt_x</p:attrName>
                                        </p:attrNameLst>
                                      </p:cBhvr>
                                      <p:tavLst>
                                        <p:tav tm="0">
                                          <p:val>
                                            <p:strVal val="#ppt_x"/>
                                          </p:val>
                                        </p:tav>
                                        <p:tav tm="100000">
                                          <p:val>
                                            <p:strVal val="#ppt_x"/>
                                          </p:val>
                                        </p:tav>
                                      </p:tavLst>
                                    </p:anim>
                                    <p:anim calcmode="lin" valueType="num">
                                      <p:cBhvr additive="base">
                                        <p:cTn id="6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additive="base">
                                        <p:cTn id="73" dur="500" fill="hold"/>
                                        <p:tgtEl>
                                          <p:spTgt spid="11"/>
                                        </p:tgtEl>
                                        <p:attrNameLst>
                                          <p:attrName>ppt_x</p:attrName>
                                        </p:attrNameLst>
                                      </p:cBhvr>
                                      <p:tavLst>
                                        <p:tav tm="0">
                                          <p:val>
                                            <p:strVal val="#ppt_x"/>
                                          </p:val>
                                        </p:tav>
                                        <p:tav tm="100000">
                                          <p:val>
                                            <p:strVal val="#ppt_x"/>
                                          </p:val>
                                        </p:tav>
                                      </p:tavLst>
                                    </p:anim>
                                    <p:anim calcmode="lin" valueType="num">
                                      <p:cBhvr additive="base">
                                        <p:cTn id="7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fill="hold"/>
                                        <p:tgtEl>
                                          <p:spTgt spid="13"/>
                                        </p:tgtEl>
                                        <p:attrNameLst>
                                          <p:attrName>ppt_x</p:attrName>
                                        </p:attrNameLst>
                                      </p:cBhvr>
                                      <p:tavLst>
                                        <p:tav tm="0">
                                          <p:val>
                                            <p:strVal val="#ppt_x"/>
                                          </p:val>
                                        </p:tav>
                                        <p:tav tm="100000">
                                          <p:val>
                                            <p:strVal val="#ppt_x"/>
                                          </p:val>
                                        </p:tav>
                                      </p:tavLst>
                                    </p:anim>
                                    <p:anim calcmode="lin" valueType="num">
                                      <p:cBhvr additive="base">
                                        <p:cTn id="8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12"/>
                                        </p:tgtEl>
                                        <p:attrNameLst>
                                          <p:attrName>style.visibility</p:attrName>
                                        </p:attrNameLst>
                                      </p:cBhvr>
                                      <p:to>
                                        <p:strVal val="visible"/>
                                      </p:to>
                                    </p:set>
                                    <p:anim calcmode="lin" valueType="num">
                                      <p:cBhvr additive="base">
                                        <p:cTn id="85" dur="500" fill="hold"/>
                                        <p:tgtEl>
                                          <p:spTgt spid="12"/>
                                        </p:tgtEl>
                                        <p:attrNameLst>
                                          <p:attrName>ppt_x</p:attrName>
                                        </p:attrNameLst>
                                      </p:cBhvr>
                                      <p:tavLst>
                                        <p:tav tm="0">
                                          <p:val>
                                            <p:strVal val="#ppt_x"/>
                                          </p:val>
                                        </p:tav>
                                        <p:tav tm="100000">
                                          <p:val>
                                            <p:strVal val="#ppt_x"/>
                                          </p:val>
                                        </p:tav>
                                      </p:tavLst>
                                    </p:anim>
                                    <p:anim calcmode="lin" valueType="num">
                                      <p:cBhvr additive="base">
                                        <p:cTn id="8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ppt_x"/>
                                          </p:val>
                                        </p:tav>
                                        <p:tav tm="100000">
                                          <p:val>
                                            <p:strVal val="#ppt_x"/>
                                          </p:val>
                                        </p:tav>
                                      </p:tavLst>
                                    </p:anim>
                                    <p:anim calcmode="lin" valueType="num">
                                      <p:cBhvr additive="base">
                                        <p:cTn id="92"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15"/>
                                        </p:tgtEl>
                                        <p:attrNameLst>
                                          <p:attrName>style.visibility</p:attrName>
                                        </p:attrNameLst>
                                      </p:cBhvr>
                                      <p:to>
                                        <p:strVal val="visible"/>
                                      </p:to>
                                    </p:set>
                                    <p:anim calcmode="lin" valueType="num">
                                      <p:cBhvr additive="base">
                                        <p:cTn id="97" dur="500" fill="hold"/>
                                        <p:tgtEl>
                                          <p:spTgt spid="15"/>
                                        </p:tgtEl>
                                        <p:attrNameLst>
                                          <p:attrName>ppt_x</p:attrName>
                                        </p:attrNameLst>
                                      </p:cBhvr>
                                      <p:tavLst>
                                        <p:tav tm="0">
                                          <p:val>
                                            <p:strVal val="#ppt_x"/>
                                          </p:val>
                                        </p:tav>
                                        <p:tav tm="100000">
                                          <p:val>
                                            <p:strVal val="#ppt_x"/>
                                          </p:val>
                                        </p:tav>
                                      </p:tavLst>
                                    </p:anim>
                                    <p:anim calcmode="lin" valueType="num">
                                      <p:cBhvr additive="base">
                                        <p:cTn id="9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2" presetClass="entr" presetSubtype="4" fill="hold" grpId="0" nodeType="click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additive="base">
                                        <p:cTn id="103" dur="500" fill="hold"/>
                                        <p:tgtEl>
                                          <p:spTgt spid="20"/>
                                        </p:tgtEl>
                                        <p:attrNameLst>
                                          <p:attrName>ppt_x</p:attrName>
                                        </p:attrNameLst>
                                      </p:cBhvr>
                                      <p:tavLst>
                                        <p:tav tm="0">
                                          <p:val>
                                            <p:strVal val="#ppt_x"/>
                                          </p:val>
                                        </p:tav>
                                        <p:tav tm="100000">
                                          <p:val>
                                            <p:strVal val="#ppt_x"/>
                                          </p:val>
                                        </p:tav>
                                      </p:tavLst>
                                    </p:anim>
                                    <p:anim calcmode="lin" valueType="num">
                                      <p:cBhvr additive="base">
                                        <p:cTn id="10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2" presetClass="entr" presetSubtype="4" fill="hold" nodeType="click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additive="base">
                                        <p:cTn id="109" dur="500" fill="hold"/>
                                        <p:tgtEl>
                                          <p:spTgt spid="21"/>
                                        </p:tgtEl>
                                        <p:attrNameLst>
                                          <p:attrName>ppt_x</p:attrName>
                                        </p:attrNameLst>
                                      </p:cBhvr>
                                      <p:tavLst>
                                        <p:tav tm="0">
                                          <p:val>
                                            <p:strVal val="#ppt_x"/>
                                          </p:val>
                                        </p:tav>
                                        <p:tav tm="100000">
                                          <p:val>
                                            <p:strVal val="#ppt_x"/>
                                          </p:val>
                                        </p:tav>
                                      </p:tavLst>
                                    </p:anim>
                                    <p:anim calcmode="lin" valueType="num">
                                      <p:cBhvr additive="base">
                                        <p:cTn id="11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2" presetClass="entr" presetSubtype="4" fill="hold" grpId="0" nodeType="clickEffect">
                                  <p:stCondLst>
                                    <p:cond delay="0"/>
                                  </p:stCondLst>
                                  <p:childTnLst>
                                    <p:set>
                                      <p:cBhvr>
                                        <p:cTn id="114" dur="1" fill="hold">
                                          <p:stCondLst>
                                            <p:cond delay="0"/>
                                          </p:stCondLst>
                                        </p:cTn>
                                        <p:tgtEl>
                                          <p:spTgt spid="31"/>
                                        </p:tgtEl>
                                        <p:attrNameLst>
                                          <p:attrName>style.visibility</p:attrName>
                                        </p:attrNameLst>
                                      </p:cBhvr>
                                      <p:to>
                                        <p:strVal val="visible"/>
                                      </p:to>
                                    </p:set>
                                    <p:anim calcmode="lin" valueType="num">
                                      <p:cBhvr additive="base">
                                        <p:cTn id="115" dur="500" fill="hold"/>
                                        <p:tgtEl>
                                          <p:spTgt spid="31"/>
                                        </p:tgtEl>
                                        <p:attrNameLst>
                                          <p:attrName>ppt_x</p:attrName>
                                        </p:attrNameLst>
                                      </p:cBhvr>
                                      <p:tavLst>
                                        <p:tav tm="0">
                                          <p:val>
                                            <p:strVal val="#ppt_x"/>
                                          </p:val>
                                        </p:tav>
                                        <p:tav tm="100000">
                                          <p:val>
                                            <p:strVal val="#ppt_x"/>
                                          </p:val>
                                        </p:tav>
                                      </p:tavLst>
                                    </p:anim>
                                    <p:anim calcmode="lin" valueType="num">
                                      <p:cBhvr additive="base">
                                        <p:cTn id="116"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2" presetClass="entr" presetSubtype="4" fill="hold" nodeType="clickEffect">
                                  <p:stCondLst>
                                    <p:cond delay="0"/>
                                  </p:stCondLst>
                                  <p:childTnLst>
                                    <p:set>
                                      <p:cBhvr>
                                        <p:cTn id="120" dur="1" fill="hold">
                                          <p:stCondLst>
                                            <p:cond delay="0"/>
                                          </p:stCondLst>
                                        </p:cTn>
                                        <p:tgtEl>
                                          <p:spTgt spid="33"/>
                                        </p:tgtEl>
                                        <p:attrNameLst>
                                          <p:attrName>style.visibility</p:attrName>
                                        </p:attrNameLst>
                                      </p:cBhvr>
                                      <p:to>
                                        <p:strVal val="visible"/>
                                      </p:to>
                                    </p:set>
                                    <p:anim calcmode="lin" valueType="num">
                                      <p:cBhvr additive="base">
                                        <p:cTn id="121" dur="500" fill="hold"/>
                                        <p:tgtEl>
                                          <p:spTgt spid="33"/>
                                        </p:tgtEl>
                                        <p:attrNameLst>
                                          <p:attrName>ppt_x</p:attrName>
                                        </p:attrNameLst>
                                      </p:cBhvr>
                                      <p:tavLst>
                                        <p:tav tm="0">
                                          <p:val>
                                            <p:strVal val="#ppt_x"/>
                                          </p:val>
                                        </p:tav>
                                        <p:tav tm="100000">
                                          <p:val>
                                            <p:strVal val="#ppt_x"/>
                                          </p:val>
                                        </p:tav>
                                      </p:tavLst>
                                    </p:anim>
                                    <p:anim calcmode="lin" valueType="num">
                                      <p:cBhvr additive="base">
                                        <p:cTn id="122"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10" grpId="0"/>
      <p:bldP spid="13" grpId="0"/>
      <p:bldP spid="14" grpId="0"/>
      <p:bldP spid="17" grpId="0"/>
      <p:bldP spid="31" grpId="0"/>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800" b="1" u="sng" dirty="0" smtClean="0"/>
              <a:t>Sample Risk</a:t>
            </a:r>
            <a:endParaRPr lang="en-US" sz="38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064" y="1293796"/>
            <a:ext cx="7954054" cy="4309447"/>
          </a:xfrm>
        </p:spPr>
      </p:pic>
    </p:spTree>
    <p:extLst>
      <p:ext uri="{BB962C8B-B14F-4D97-AF65-F5344CB8AC3E}">
        <p14:creationId xmlns:p14="http://schemas.microsoft.com/office/powerpoint/2010/main" val="151496394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79512" y="980728"/>
            <a:ext cx="8640493" cy="3595240"/>
          </a:xfrm>
          <a:prstGeom prst="rect">
            <a:avLst/>
          </a:prstGeom>
        </p:spPr>
      </p:pic>
      <p:pic>
        <p:nvPicPr>
          <p:cNvPr id="4" name="Picture 3"/>
          <p:cNvPicPr>
            <a:picLocks noChangeAspect="1"/>
          </p:cNvPicPr>
          <p:nvPr/>
        </p:nvPicPr>
        <p:blipFill>
          <a:blip r:embed="rId4"/>
          <a:stretch>
            <a:fillRect/>
          </a:stretch>
        </p:blipFill>
        <p:spPr>
          <a:xfrm>
            <a:off x="5508104" y="3140968"/>
            <a:ext cx="2770968" cy="1138202"/>
          </a:xfrm>
          <a:prstGeom prst="rect">
            <a:avLst/>
          </a:prstGeom>
        </p:spPr>
      </p:pic>
      <p:pic>
        <p:nvPicPr>
          <p:cNvPr id="5" name="Picture 4"/>
          <p:cNvPicPr>
            <a:picLocks noChangeAspect="1"/>
          </p:cNvPicPr>
          <p:nvPr/>
        </p:nvPicPr>
        <p:blipFill>
          <a:blip r:embed="rId5"/>
          <a:stretch>
            <a:fillRect/>
          </a:stretch>
        </p:blipFill>
        <p:spPr>
          <a:xfrm>
            <a:off x="2245858" y="1916832"/>
            <a:ext cx="6574147" cy="1414857"/>
          </a:xfrm>
          <a:prstGeom prst="rect">
            <a:avLst/>
          </a:prstGeom>
        </p:spPr>
      </p:pic>
      <p:pic>
        <p:nvPicPr>
          <p:cNvPr id="6" name="Picture 5"/>
          <p:cNvPicPr>
            <a:picLocks noChangeAspect="1"/>
          </p:cNvPicPr>
          <p:nvPr/>
        </p:nvPicPr>
        <p:blipFill>
          <a:blip r:embed="rId6"/>
          <a:stretch>
            <a:fillRect/>
          </a:stretch>
        </p:blipFill>
        <p:spPr>
          <a:xfrm>
            <a:off x="2222158" y="3212976"/>
            <a:ext cx="3429962" cy="1237839"/>
          </a:xfrm>
          <a:prstGeom prst="rect">
            <a:avLst/>
          </a:prstGeom>
        </p:spPr>
      </p:pic>
      <p:sp>
        <p:nvSpPr>
          <p:cNvPr id="7" name="Oval 6"/>
          <p:cNvSpPr/>
          <p:nvPr/>
        </p:nvSpPr>
        <p:spPr>
          <a:xfrm>
            <a:off x="8279072" y="3501008"/>
            <a:ext cx="540933" cy="64807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082424" y="4087015"/>
            <a:ext cx="934230" cy="369332"/>
          </a:xfrm>
          <a:prstGeom prst="rect">
            <a:avLst/>
          </a:prstGeom>
          <a:noFill/>
        </p:spPr>
        <p:txBody>
          <a:bodyPr wrap="none" rtlCol="0">
            <a:spAutoFit/>
          </a:bodyPr>
          <a:lstStyle/>
          <a:p>
            <a:r>
              <a:rPr lang="en-US" dirty="0" smtClean="0"/>
              <a:t>No gaps</a:t>
            </a:r>
            <a:endParaRPr lang="en-US" dirty="0"/>
          </a:p>
        </p:txBody>
      </p:sp>
    </p:spTree>
    <p:extLst>
      <p:ext uri="{BB962C8B-B14F-4D97-AF65-F5344CB8AC3E}">
        <p14:creationId xmlns:p14="http://schemas.microsoft.com/office/powerpoint/2010/main" val="4362770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Annex A Controls and Risk are complementary to each other</a:t>
            </a:r>
          </a:p>
          <a:p>
            <a:r>
              <a:rPr lang="en-US" dirty="0" smtClean="0"/>
              <a:t>It allows you to identify and manage the risk</a:t>
            </a:r>
          </a:p>
          <a:p>
            <a:r>
              <a:rPr lang="en-US" dirty="0" smtClean="0"/>
              <a:t>Risk Management is a continuous process</a:t>
            </a:r>
          </a:p>
          <a:p>
            <a:r>
              <a:rPr lang="en-US" dirty="0" smtClean="0"/>
              <a:t>Use ISO 31000 and ISO 27005 as additional guidelines</a:t>
            </a:r>
          </a:p>
          <a:p>
            <a:endParaRPr lang="en-US" dirty="0"/>
          </a:p>
        </p:txBody>
      </p:sp>
      <p:sp>
        <p:nvSpPr>
          <p:cNvPr id="4" name="Footer Placeholder 3"/>
          <p:cNvSpPr>
            <a:spLocks noGrp="1"/>
          </p:cNvSpPr>
          <p:nvPr>
            <p:ph type="ftr" sz="quarter" idx="11"/>
          </p:nvPr>
        </p:nvSpPr>
        <p:spPr/>
        <p:txBody>
          <a:bodyPr/>
          <a:lstStyle/>
          <a:p>
            <a:r>
              <a:rPr lang="en-US" dirty="0"/>
              <a:t>27K Summit</a:t>
            </a:r>
          </a:p>
        </p:txBody>
      </p:sp>
    </p:spTree>
    <p:extLst>
      <p:ext uri="{BB962C8B-B14F-4D97-AF65-F5344CB8AC3E}">
        <p14:creationId xmlns:p14="http://schemas.microsoft.com/office/powerpoint/2010/main" val="37159515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4" name="Footer Placeholder 3"/>
          <p:cNvSpPr>
            <a:spLocks noGrp="1"/>
          </p:cNvSpPr>
          <p:nvPr>
            <p:ph type="ftr" sz="quarter" idx="11"/>
          </p:nvPr>
        </p:nvSpPr>
        <p:spPr/>
        <p:txBody>
          <a:bodyPr/>
          <a:lstStyle/>
          <a:p>
            <a:r>
              <a:rPr lang="en-US" dirty="0" smtClean="0"/>
              <a:t>27K Summit</a:t>
            </a:r>
            <a:endParaRPr lang="en-US" dirty="0"/>
          </a:p>
        </p:txBody>
      </p:sp>
      <p:sp>
        <p:nvSpPr>
          <p:cNvPr id="9" name="TextBox 8"/>
          <p:cNvSpPr txBox="1"/>
          <p:nvPr/>
        </p:nvSpPr>
        <p:spPr>
          <a:xfrm>
            <a:off x="3389587" y="2790497"/>
            <a:ext cx="2141933" cy="923330"/>
          </a:xfrm>
          <a:prstGeom prst="rect">
            <a:avLst/>
          </a:prstGeom>
          <a:noFill/>
        </p:spPr>
        <p:txBody>
          <a:bodyPr wrap="none" rtlCol="0">
            <a:spAutoFit/>
          </a:bodyPr>
          <a:lstStyle/>
          <a:p>
            <a:r>
              <a:rPr lang="en-US" sz="5400" b="1" dirty="0" smtClean="0"/>
              <a:t>Q &amp; A</a:t>
            </a:r>
            <a:endParaRPr lang="en-US" sz="5400" b="1" dirty="0"/>
          </a:p>
        </p:txBody>
      </p:sp>
      <p:sp>
        <p:nvSpPr>
          <p:cNvPr id="5" name="TextBox 4"/>
          <p:cNvSpPr txBox="1"/>
          <p:nvPr/>
        </p:nvSpPr>
        <p:spPr>
          <a:xfrm>
            <a:off x="911402" y="3794024"/>
            <a:ext cx="7775398" cy="2585323"/>
          </a:xfrm>
          <a:prstGeom prst="rect">
            <a:avLst/>
          </a:prstGeom>
          <a:noFill/>
        </p:spPr>
        <p:txBody>
          <a:bodyPr wrap="none" rtlCol="0">
            <a:spAutoFit/>
          </a:bodyPr>
          <a:lstStyle/>
          <a:p>
            <a:r>
              <a:rPr lang="en-US" sz="5400" b="1" dirty="0" smtClean="0"/>
              <a:t>Neelov Kar</a:t>
            </a:r>
          </a:p>
          <a:p>
            <a:r>
              <a:rPr lang="en-US" sz="5400" b="1" dirty="0" smtClean="0">
                <a:hlinkClick r:id="rId3"/>
              </a:rPr>
              <a:t>Neelov.kar@bsigroup.com</a:t>
            </a:r>
            <a:endParaRPr lang="en-US" sz="5400" b="1" dirty="0" smtClean="0"/>
          </a:p>
          <a:p>
            <a:r>
              <a:rPr lang="en-US" sz="5400" b="1" dirty="0" smtClean="0"/>
              <a:t>469-258-8565</a:t>
            </a:r>
            <a:endParaRPr lang="en-US" sz="5400" b="1" dirty="0"/>
          </a:p>
        </p:txBody>
      </p:sp>
    </p:spTree>
    <p:extLst>
      <p:ext uri="{BB962C8B-B14F-4D97-AF65-F5344CB8AC3E}">
        <p14:creationId xmlns:p14="http://schemas.microsoft.com/office/powerpoint/2010/main" val="18548248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Asset Master</a:t>
            </a:r>
            <a:endParaRPr lang="en-US" dirty="0"/>
          </a:p>
        </p:txBody>
      </p:sp>
      <p:pic>
        <p:nvPicPr>
          <p:cNvPr id="3" name="Picture 2"/>
          <p:cNvPicPr>
            <a:picLocks noChangeAspect="1"/>
          </p:cNvPicPr>
          <p:nvPr/>
        </p:nvPicPr>
        <p:blipFill>
          <a:blip r:embed="rId2"/>
          <a:stretch>
            <a:fillRect/>
          </a:stretch>
        </p:blipFill>
        <p:spPr>
          <a:xfrm>
            <a:off x="271463" y="1196752"/>
            <a:ext cx="7153395" cy="3744416"/>
          </a:xfrm>
          <a:prstGeom prst="rect">
            <a:avLst/>
          </a:prstGeom>
        </p:spPr>
      </p:pic>
      <p:pic>
        <p:nvPicPr>
          <p:cNvPr id="4" name="Picture 3"/>
          <p:cNvPicPr>
            <a:picLocks noChangeAspect="1"/>
          </p:cNvPicPr>
          <p:nvPr/>
        </p:nvPicPr>
        <p:blipFill>
          <a:blip r:embed="rId3"/>
          <a:stretch>
            <a:fillRect/>
          </a:stretch>
        </p:blipFill>
        <p:spPr>
          <a:xfrm>
            <a:off x="5093745" y="3037107"/>
            <a:ext cx="3757542" cy="3096344"/>
          </a:xfrm>
          <a:prstGeom prst="rect">
            <a:avLst/>
          </a:prstGeom>
        </p:spPr>
      </p:pic>
      <p:sp>
        <p:nvSpPr>
          <p:cNvPr id="5" name="TextBox 4"/>
          <p:cNvSpPr txBox="1"/>
          <p:nvPr/>
        </p:nvSpPr>
        <p:spPr>
          <a:xfrm>
            <a:off x="395536" y="4192558"/>
            <a:ext cx="4176464" cy="1631216"/>
          </a:xfrm>
          <a:prstGeom prst="rect">
            <a:avLst/>
          </a:prstGeom>
          <a:solidFill>
            <a:schemeClr val="accent2">
              <a:lumMod val="40000"/>
              <a:lumOff val="60000"/>
            </a:schemeClr>
          </a:solidFill>
        </p:spPr>
        <p:txBody>
          <a:bodyPr wrap="square" rtlCol="0">
            <a:spAutoFit/>
          </a:bodyPr>
          <a:lstStyle/>
          <a:p>
            <a:r>
              <a:rPr lang="en-US" sz="2000" dirty="0" smtClean="0"/>
              <a:t>Asset Master allows you to keep details of assets like servers and Computers. It is also possible to store the details of Generators and track their maintenance</a:t>
            </a:r>
            <a:endParaRPr lang="en-US" sz="2000" dirty="0"/>
          </a:p>
        </p:txBody>
      </p:sp>
    </p:spTree>
    <p:extLst>
      <p:ext uri="{BB962C8B-B14F-4D97-AF65-F5344CB8AC3E}">
        <p14:creationId xmlns:p14="http://schemas.microsoft.com/office/powerpoint/2010/main" val="350945283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Register </a:t>
            </a:r>
            <a:endParaRPr lang="en-US" dirty="0"/>
          </a:p>
        </p:txBody>
      </p:sp>
      <p:pic>
        <p:nvPicPr>
          <p:cNvPr id="3" name="Picture 2"/>
          <p:cNvPicPr>
            <a:picLocks noChangeAspect="1"/>
          </p:cNvPicPr>
          <p:nvPr/>
        </p:nvPicPr>
        <p:blipFill>
          <a:blip r:embed="rId2"/>
          <a:stretch>
            <a:fillRect/>
          </a:stretch>
        </p:blipFill>
        <p:spPr>
          <a:xfrm>
            <a:off x="867480" y="1669058"/>
            <a:ext cx="7409040" cy="3384376"/>
          </a:xfrm>
          <a:prstGeom prst="rect">
            <a:avLst/>
          </a:prstGeom>
        </p:spPr>
      </p:pic>
      <p:sp>
        <p:nvSpPr>
          <p:cNvPr id="4" name="TextBox 3"/>
          <p:cNvSpPr txBox="1"/>
          <p:nvPr/>
        </p:nvSpPr>
        <p:spPr>
          <a:xfrm>
            <a:off x="3923928" y="1186805"/>
            <a:ext cx="4942892" cy="461665"/>
          </a:xfrm>
          <a:prstGeom prst="rect">
            <a:avLst/>
          </a:prstGeom>
          <a:noFill/>
        </p:spPr>
        <p:txBody>
          <a:bodyPr wrap="none" rtlCol="0">
            <a:spAutoFit/>
          </a:bodyPr>
          <a:lstStyle/>
          <a:p>
            <a:r>
              <a:rPr lang="en-US" dirty="0" smtClean="0">
                <a:solidFill>
                  <a:srgbClr val="C00000"/>
                </a:solidFill>
              </a:rPr>
              <a:t>You can print the Risk Register in Excel</a:t>
            </a:r>
            <a:endParaRPr lang="en-US" dirty="0">
              <a:solidFill>
                <a:srgbClr val="C00000"/>
              </a:solidFill>
            </a:endParaRPr>
          </a:p>
        </p:txBody>
      </p:sp>
      <p:sp>
        <p:nvSpPr>
          <p:cNvPr id="5" name="Down Arrow 4"/>
          <p:cNvSpPr/>
          <p:nvPr/>
        </p:nvSpPr>
        <p:spPr>
          <a:xfrm>
            <a:off x="7756095" y="1561046"/>
            <a:ext cx="144016" cy="2160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a:stretch>
            <a:fillRect/>
          </a:stretch>
        </p:blipFill>
        <p:spPr>
          <a:xfrm>
            <a:off x="539552" y="3538215"/>
            <a:ext cx="8320166" cy="1512168"/>
          </a:xfrm>
          <a:prstGeom prst="rect">
            <a:avLst/>
          </a:prstGeom>
        </p:spPr>
      </p:pic>
      <p:cxnSp>
        <p:nvCxnSpPr>
          <p:cNvPr id="8" name="Straight Arrow Connector 7"/>
          <p:cNvCxnSpPr/>
          <p:nvPr/>
        </p:nvCxnSpPr>
        <p:spPr>
          <a:xfrm flipH="1">
            <a:off x="6876256" y="1916832"/>
            <a:ext cx="1023855" cy="1800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224137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Edit/ Review Risk</a:t>
            </a:r>
            <a:endParaRPr lang="en-US" dirty="0"/>
          </a:p>
        </p:txBody>
      </p:sp>
      <p:sp>
        <p:nvSpPr>
          <p:cNvPr id="3" name="Rectangle 2"/>
          <p:cNvSpPr>
            <a:spLocks noChangeArrowheads="1"/>
          </p:cNvSpPr>
          <p:nvPr/>
        </p:nvSpPr>
        <p:spPr bwMode="auto">
          <a:xfrm>
            <a:off x="730241" y="1556791"/>
            <a:ext cx="986642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Object 3"/>
          <p:cNvGraphicFramePr>
            <a:graphicFrameLocks noChangeAspect="1"/>
          </p:cNvGraphicFramePr>
          <p:nvPr>
            <p:extLst/>
          </p:nvPr>
        </p:nvGraphicFramePr>
        <p:xfrm>
          <a:off x="827585" y="1556791"/>
          <a:ext cx="7766576" cy="4983553"/>
        </p:xfrm>
        <a:graphic>
          <a:graphicData uri="http://schemas.openxmlformats.org/presentationml/2006/ole">
            <mc:AlternateContent xmlns:mc="http://schemas.openxmlformats.org/markup-compatibility/2006">
              <mc:Choice xmlns:v="urn:schemas-microsoft-com:vml" Requires="v">
                <p:oleObj spid="_x0000_s3079" r:id="rId3" imgW="12801600" imgH="8229600" progId="Unknown">
                  <p:embed/>
                </p:oleObj>
              </mc:Choice>
              <mc:Fallback>
                <p:oleObj r:id="rId3" imgW="12801600" imgH="8229600" progId="Unknown">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5" y="1556791"/>
                        <a:ext cx="7766576" cy="4983553"/>
                      </a:xfrm>
                      <a:prstGeom prst="rect">
                        <a:avLst/>
                      </a:prstGeom>
                      <a:noFill/>
                    </p:spPr>
                  </p:pic>
                </p:oleObj>
              </mc:Fallback>
            </mc:AlternateContent>
          </a:graphicData>
        </a:graphic>
      </p:graphicFrame>
      <p:sp>
        <p:nvSpPr>
          <p:cNvPr id="5" name="TextBox 4"/>
          <p:cNvSpPr txBox="1"/>
          <p:nvPr/>
        </p:nvSpPr>
        <p:spPr>
          <a:xfrm>
            <a:off x="251520" y="3789040"/>
            <a:ext cx="6768752" cy="1569660"/>
          </a:xfrm>
          <a:prstGeom prst="rect">
            <a:avLst/>
          </a:prstGeom>
          <a:noFill/>
        </p:spPr>
        <p:txBody>
          <a:bodyPr wrap="square" rtlCol="0">
            <a:spAutoFit/>
          </a:bodyPr>
          <a:lstStyle/>
          <a:p>
            <a:r>
              <a:rPr lang="en-US" dirty="0" smtClean="0">
                <a:solidFill>
                  <a:srgbClr val="C00000"/>
                </a:solidFill>
              </a:rPr>
              <a:t>Data from previous risk assessment is imported to review the new situation. It allows you to edit the data  to come up with the new risk register for the new period</a:t>
            </a:r>
            <a:endParaRPr lang="en-US" dirty="0">
              <a:solidFill>
                <a:srgbClr val="C00000"/>
              </a:solidFill>
            </a:endParaRPr>
          </a:p>
        </p:txBody>
      </p:sp>
    </p:spTree>
    <p:extLst>
      <p:ext uri="{BB962C8B-B14F-4D97-AF65-F5344CB8AC3E}">
        <p14:creationId xmlns:p14="http://schemas.microsoft.com/office/powerpoint/2010/main" val="17018446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Managing Preventive Action from Risk</a:t>
            </a:r>
            <a:endParaRPr lang="en-US" dirty="0"/>
          </a:p>
        </p:txBody>
      </p:sp>
      <p:pic>
        <p:nvPicPr>
          <p:cNvPr id="3" name="Picture 2"/>
          <p:cNvPicPr>
            <a:picLocks noChangeAspect="1"/>
          </p:cNvPicPr>
          <p:nvPr/>
        </p:nvPicPr>
        <p:blipFill>
          <a:blip r:embed="rId2"/>
          <a:stretch>
            <a:fillRect/>
          </a:stretch>
        </p:blipFill>
        <p:spPr>
          <a:xfrm>
            <a:off x="971600" y="1340768"/>
            <a:ext cx="6436839" cy="4023839"/>
          </a:xfrm>
          <a:prstGeom prst="rect">
            <a:avLst/>
          </a:prstGeom>
        </p:spPr>
      </p:pic>
      <p:sp>
        <p:nvSpPr>
          <p:cNvPr id="4" name="TextBox 3"/>
          <p:cNvSpPr txBox="1"/>
          <p:nvPr/>
        </p:nvSpPr>
        <p:spPr>
          <a:xfrm>
            <a:off x="3131840" y="3501008"/>
            <a:ext cx="1836208" cy="369332"/>
          </a:xfrm>
          <a:prstGeom prst="rect">
            <a:avLst/>
          </a:prstGeom>
          <a:noFill/>
        </p:spPr>
        <p:txBody>
          <a:bodyPr wrap="none" rtlCol="0">
            <a:spAutoFit/>
          </a:bodyPr>
          <a:lstStyle/>
          <a:p>
            <a:r>
              <a:rPr lang="en-US" sz="1800" dirty="0" smtClean="0">
                <a:solidFill>
                  <a:srgbClr val="C00000"/>
                </a:solidFill>
              </a:rPr>
              <a:t>Preventive Action</a:t>
            </a:r>
            <a:endParaRPr lang="en-US" sz="1800" dirty="0">
              <a:solidFill>
                <a:srgbClr val="C00000"/>
              </a:solidFill>
            </a:endParaRPr>
          </a:p>
        </p:txBody>
      </p:sp>
      <p:sp>
        <p:nvSpPr>
          <p:cNvPr id="5" name="TextBox 4"/>
          <p:cNvSpPr txBox="1"/>
          <p:nvPr/>
        </p:nvSpPr>
        <p:spPr>
          <a:xfrm>
            <a:off x="3347864" y="4365104"/>
            <a:ext cx="2045303" cy="369332"/>
          </a:xfrm>
          <a:prstGeom prst="rect">
            <a:avLst/>
          </a:prstGeom>
          <a:noFill/>
        </p:spPr>
        <p:txBody>
          <a:bodyPr wrap="none" rtlCol="0">
            <a:spAutoFit/>
          </a:bodyPr>
          <a:lstStyle/>
          <a:p>
            <a:r>
              <a:rPr lang="en-US" sz="1800" dirty="0" smtClean="0">
                <a:solidFill>
                  <a:srgbClr val="C00000"/>
                </a:solidFill>
              </a:rPr>
              <a:t>Root Cause Analysis</a:t>
            </a:r>
            <a:endParaRPr lang="en-US" sz="1800" dirty="0">
              <a:solidFill>
                <a:srgbClr val="C00000"/>
              </a:solidFill>
            </a:endParaRPr>
          </a:p>
        </p:txBody>
      </p:sp>
      <p:pic>
        <p:nvPicPr>
          <p:cNvPr id="6" name="Picture 5"/>
          <p:cNvPicPr>
            <a:picLocks noChangeAspect="1"/>
          </p:cNvPicPr>
          <p:nvPr/>
        </p:nvPicPr>
        <p:blipFill>
          <a:blip r:embed="rId3"/>
          <a:stretch>
            <a:fillRect/>
          </a:stretch>
        </p:blipFill>
        <p:spPr>
          <a:xfrm>
            <a:off x="3344219" y="5052746"/>
            <a:ext cx="5227036" cy="1737265"/>
          </a:xfrm>
          <a:prstGeom prst="rect">
            <a:avLst/>
          </a:prstGeom>
        </p:spPr>
      </p:pic>
      <p:sp>
        <p:nvSpPr>
          <p:cNvPr id="7" name="TextBox 6"/>
          <p:cNvSpPr txBox="1"/>
          <p:nvPr/>
        </p:nvSpPr>
        <p:spPr>
          <a:xfrm>
            <a:off x="395536" y="5435932"/>
            <a:ext cx="3110403" cy="369332"/>
          </a:xfrm>
          <a:prstGeom prst="rect">
            <a:avLst/>
          </a:prstGeom>
          <a:noFill/>
        </p:spPr>
        <p:txBody>
          <a:bodyPr wrap="none" rtlCol="0">
            <a:spAutoFit/>
          </a:bodyPr>
          <a:lstStyle/>
          <a:p>
            <a:r>
              <a:rPr lang="en-US" sz="1800" dirty="0" smtClean="0">
                <a:solidFill>
                  <a:srgbClr val="C00000"/>
                </a:solidFill>
              </a:rPr>
              <a:t>Preventive Action Task Tracking</a:t>
            </a:r>
            <a:endParaRPr lang="en-US" sz="1800" dirty="0">
              <a:solidFill>
                <a:srgbClr val="C00000"/>
              </a:solidFill>
            </a:endParaRPr>
          </a:p>
        </p:txBody>
      </p:sp>
    </p:spTree>
    <p:extLst>
      <p:ext uri="{BB962C8B-B14F-4D97-AF65-F5344CB8AC3E}">
        <p14:creationId xmlns:p14="http://schemas.microsoft.com/office/powerpoint/2010/main" val="343268493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MS Document" ma:contentTypeID="0x010100A3C29BF8FA436848B3DC1FBAD1DC35C900979134396315BD4BB5C8DB61EA7D1A26" ma:contentTypeVersion="48" ma:contentTypeDescription="" ma:contentTypeScope="" ma:versionID="05f25f8ef68bfb4aac8ddfae734b551d">
  <xsd:schema xmlns:xsd="http://www.w3.org/2001/XMLSchema" xmlns:xs="http://www.w3.org/2001/XMLSchema" xmlns:p="http://schemas.microsoft.com/office/2006/metadata/properties" xmlns:ns1="282a67c1-873c-4f15-b5cc-88b14a3966b2" targetNamespace="http://schemas.microsoft.com/office/2006/metadata/properties" ma:root="true" ma:fieldsID="1279c79f6b3b0f104a4600cc89a56f16" ns1:_="">
    <xsd:import namespace="282a67c1-873c-4f15-b5cc-88b14a3966b2"/>
    <xsd:element name="properties">
      <xsd:complexType>
        <xsd:sequence>
          <xsd:element name="documentManagement">
            <xsd:complexType>
              <xsd:all>
                <xsd:element ref="ns1:BS_DocType" minOccurs="0"/>
                <xsd:element ref="ns1:BS_DocCategory" minOccurs="0"/>
                <xsd:element ref="ns1:BS_DocID"/>
                <xsd:element ref="ns1:BS_ExternalResource" minOccurs="0"/>
                <xsd:element ref="ns1:BS_DocAbstract" minOccurs="0"/>
                <xsd:element ref="ns1:BS_DocReviewDate"/>
                <xsd:element ref="ns1:BS_DocController"/>
                <xsd:element ref="ns1:BS_DocTechOwner" minOccurs="0"/>
                <xsd:element ref="ns1:BS_DocApprover" minOccurs="0"/>
                <xsd:element ref="ns1:BS_TargetAudience" minOccurs="0"/>
                <xsd:element ref="ns1:BS_DisplayOnRollup" minOccurs="0"/>
                <xsd:element ref="ns1:BS_Comments" minOccurs="0"/>
                <xsd:element ref="ns1:TaxCatchAllLabel" minOccurs="0"/>
                <xsd:element ref="ns1:jd1bd93107e64076ab12a7f36daa34c1" minOccurs="0"/>
                <xsd:element ref="ns1:TaxKeywordTaxHTField" minOccurs="0"/>
                <xsd:element ref="ns1:TaxCatchAll" minOccurs="0"/>
                <xsd:element ref="ns1:Dummy_x0020_related_x0020_docs" minOccurs="0"/>
                <xsd:element ref="ns1:BS_RelevantLocationsOrderInSearch" minOccurs="0"/>
                <xsd:element ref="ns1:BS_ProperReg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2a67c1-873c-4f15-b5cc-88b14a3966b2" elementFormDefault="qualified">
    <xsd:import namespace="http://schemas.microsoft.com/office/2006/documentManagement/types"/>
    <xsd:import namespace="http://schemas.microsoft.com/office/infopath/2007/PartnerControls"/>
    <xsd:element name="BS_DocType" ma:index="0" nillable="true" ma:displayName="Document Type" ma:internalName="BS_DocType">
      <xsd:simpleType>
        <xsd:restriction base="dms:Choice">
          <xsd:enumeration value="Policy Manual"/>
          <xsd:enumeration value="Procedure"/>
          <xsd:enumeration value="Form"/>
          <xsd:enumeration value="Process Map"/>
          <xsd:enumeration value="Guidance Note"/>
          <xsd:enumeration value="Work Instruction"/>
        </xsd:restriction>
      </xsd:simpleType>
    </xsd:element>
    <xsd:element name="BS_DocCategory" ma:index="1" nillable="true" ma:displayName="Document Category" ma:internalName="BS_DocCategory">
      <xsd:simpleType>
        <xsd:restriction base="dms:Choice">
          <xsd:enumeration value="Delivery Processes"/>
          <xsd:enumeration value="Equipment &amp; Calibration"/>
          <xsd:enumeration value="Compliance"/>
          <xsd:enumeration value="Marketing"/>
          <xsd:enumeration value="New Product Development"/>
          <xsd:enumeration value="People Development, Competency &amp; Skills"/>
          <xsd:enumeration value="Governance"/>
          <xsd:enumeration value="Sales Processes"/>
          <xsd:enumeration value="Training Business"/>
          <xsd:enumeration value="Support"/>
          <xsd:enumeration value="Health, Safety &amp; Environment"/>
        </xsd:restriction>
      </xsd:simpleType>
    </xsd:element>
    <xsd:element name="BS_DocID" ma:index="3" ma:displayName="Document ID" ma:default="Unknown ID" ma:indexed="true" ma:internalName="BS_DocID">
      <xsd:simpleType>
        <xsd:restriction base="dms:Text">
          <xsd:maxLength value="255"/>
        </xsd:restriction>
      </xsd:simpleType>
    </xsd:element>
    <xsd:element name="BS_ExternalResource" ma:index="4" nillable="true" ma:displayName="External Resource" ma:description="Select to make available to ERs" ma:internalName="BS_ExternalResource">
      <xsd:simpleType>
        <xsd:restriction base="dms:Boolean"/>
      </xsd:simpleType>
    </xsd:element>
    <xsd:element name="BS_DocAbstract" ma:index="5" nillable="true" ma:displayName="Document Abstract" ma:internalName="BS_DocAbstract">
      <xsd:simpleType>
        <xsd:restriction base="dms:Note">
          <xsd:maxLength value="255"/>
        </xsd:restriction>
      </xsd:simpleType>
    </xsd:element>
    <xsd:element name="BS_DocReviewDate" ma:index="8" ma:displayName="Review Date" ma:default="2017-12-01T00:00:00Z" ma:format="DateTime" ma:internalName="BS_DocReviewDate">
      <xsd:simpleType>
        <xsd:restriction base="dms:DateTime"/>
      </xsd:simpleType>
    </xsd:element>
    <xsd:element name="BS_DocController" ma:index="9" ma:displayName="Document Controller" ma:list="UserInfo" ma:internalName="BS_DocController">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BS_DocTechOwner" ma:index="10" nillable="true" ma:displayName="Technical Owner" ma:list="UserInfo" ma:internalName="BS_DocTech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S_DocApprover" ma:index="11" nillable="true" ma:displayName="Document Approver" ma:list="UserInfo" ma:internalName="BS_Doc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S_TargetAudience" ma:index="12" nillable="true" ma:displayName="Target Audience" ma:list="UserInfo" ma:internalName="BS_TargetAudienc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BS_DisplayOnRollup" ma:index="13" nillable="true" ma:displayName="Display On Rollup" ma:description="Select to display on latest changes rollup on home page" ma:internalName="BS_DisplayOnRollup">
      <xsd:simpleType>
        <xsd:restriction base="dms:Boolean"/>
      </xsd:simpleType>
    </xsd:element>
    <xsd:element name="BS_Comments" ma:index="14" nillable="true" ma:displayName="Comments" ma:internalName="BS_Comments">
      <xsd:simpleType>
        <xsd:restriction base="dms:Note">
          <xsd:maxLength value="255"/>
        </xsd:restriction>
      </xsd:simpleType>
    </xsd:element>
    <xsd:element name="TaxCatchAllLabel" ma:index="15" nillable="true" ma:displayName="Taxonomy Catch All Column1" ma:hidden="true" ma:list="{269c7310-915f-439f-bc9d-4ac92ba4bdb7}" ma:internalName="TaxCatchAllLabel" ma:readOnly="true" ma:showField="CatchAllDataLabel" ma:web="282a67c1-873c-4f15-b5cc-88b14a3966b2">
      <xsd:complexType>
        <xsd:complexContent>
          <xsd:extension base="dms:MultiChoiceLookup">
            <xsd:sequence>
              <xsd:element name="Value" type="dms:Lookup" maxOccurs="unbounded" minOccurs="0" nillable="true"/>
            </xsd:sequence>
          </xsd:extension>
        </xsd:complexContent>
      </xsd:complexType>
    </xsd:element>
    <xsd:element name="jd1bd93107e64076ab12a7f36daa34c1" ma:index="17" nillable="true" ma:taxonomy="true" ma:internalName="jd1bd93107e64076ab12a7f36daa34c1" ma:taxonomyFieldName="BS_RelevantLocations" ma:displayName="Relevant Locations" ma:default="" ma:fieldId="{3d1bd931-07e6-4076-ab12-a7f36daa34c1}" ma:taxonomyMulti="true" ma:sspId="005eca01-e4b6-45bb-9852-d981ca79b31c" ma:termSetId="fe973b20-ba12-4d78-84ee-6481c80c5cc8" ma:anchorId="00000000-0000-0000-0000-000000000000" ma:open="false" ma:isKeyword="false">
      <xsd:complexType>
        <xsd:sequence>
          <xsd:element ref="pc:Terms" minOccurs="0" maxOccurs="1"/>
        </xsd:sequence>
      </xsd:complexType>
    </xsd:element>
    <xsd:element name="TaxKeywordTaxHTField" ma:index="24" nillable="true" ma:taxonomy="true" ma:internalName="TaxKeywordTaxHTField" ma:taxonomyFieldName="TaxKeyword" ma:displayName="Enterprise Keywords" ma:readOnly="false" ma:fieldId="{23f27201-bee3-471e-b2e7-b64fd8b7ca38}" ma:taxonomyMulti="true" ma:sspId="005eca01-e4b6-45bb-9852-d981ca79b31c" ma:termSetId="00000000-0000-0000-0000-000000000000" ma:anchorId="00000000-0000-0000-0000-000000000000" ma:open="true" ma:isKeyword="true">
      <xsd:complexType>
        <xsd:sequence>
          <xsd:element ref="pc:Terms" minOccurs="0" maxOccurs="1"/>
        </xsd:sequence>
      </xsd:complexType>
    </xsd:element>
    <xsd:element name="TaxCatchAll" ma:index="25" nillable="true" ma:displayName="Taxonomy Catch All Column" ma:hidden="true" ma:list="{269c7310-915f-439f-bc9d-4ac92ba4bdb7}" ma:internalName="TaxCatchAll" ma:showField="CatchAllData" ma:web="282a67c1-873c-4f15-b5cc-88b14a3966b2">
      <xsd:complexType>
        <xsd:complexContent>
          <xsd:extension base="dms:MultiChoiceLookup">
            <xsd:sequence>
              <xsd:element name="Value" type="dms:Lookup" maxOccurs="unbounded" minOccurs="0" nillable="true"/>
            </xsd:sequence>
          </xsd:extension>
        </xsd:complexContent>
      </xsd:complexType>
    </xsd:element>
    <xsd:element name="Dummy_x0020_related_x0020_docs" ma:index="26" nillable="true" ma:displayName="Dummy related docs" ma:list="{213d8107-9628-45f4-8a68-620863218161}" ma:internalName="Dummy_x0020_related_x0020_docs" ma:showField="BS_DocID" ma:web="282a67c1-873c-4f15-b5cc-88b14a3966b2">
      <xsd:simpleType>
        <xsd:restriction base="dms:Lookup"/>
      </xsd:simpleType>
    </xsd:element>
    <xsd:element name="BS_RelevantLocationsOrderInSearch" ma:index="27" nillable="true" ma:displayName="Relevant Locations Order" ma:internalName="BS_RelevantLocationsOrderInSearch">
      <xsd:simpleType>
        <xsd:restriction base="dms:Number"/>
      </xsd:simpleType>
    </xsd:element>
    <xsd:element name="BS_ProperRegion" ma:index="28" nillable="true" ma:displayName="Proper Region" ma:internalName="BS_ProperReg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9" ma:displayName="Content Type"/>
        <xsd:element ref="dc:title" minOccurs="0" maxOccurs="1" ma:index="2"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BS_DocID xmlns="282a67c1-873c-4f15-b5cc-88b14a3966b2">ICT/PP/002/15</BS_DocID>
    <BS_ExternalResource xmlns="282a67c1-873c-4f15-b5cc-88b14a3966b2">true</BS_ExternalResource>
    <BS_DocType xmlns="282a67c1-873c-4f15-b5cc-88b14a3966b2">Guidance Note</BS_DocType>
    <BS_DocTechOwner xmlns="282a67c1-873c-4f15-b5cc-88b14a3966b2">
      <UserInfo>
        <DisplayName/>
        <AccountId xsi:nil="true"/>
        <AccountType/>
      </UserInfo>
    </BS_DocTechOwner>
    <BS_Comments xmlns="282a67c1-873c-4f15-b5cc-88b14a3966b2">Network Security A13.1.1</BS_Comments>
    <jd1bd93107e64076ab12a7f36daa34c1 xmlns="282a67c1-873c-4f15-b5cc-88b14a3966b2">
      <Terms xmlns="http://schemas.microsoft.com/office/infopath/2007/PartnerControls">
        <TermInfo xmlns="http://schemas.microsoft.com/office/infopath/2007/PartnerControls">
          <TermName xmlns="http://schemas.microsoft.com/office/infopath/2007/PartnerControls">EMEA</TermName>
          <TermId xmlns="http://schemas.microsoft.com/office/infopath/2007/PartnerControls">4d2c81ba-bc73-4a22-9c8c-e84793c68eaf</TermId>
        </TermInfo>
      </Terms>
    </jd1bd93107e64076ab12a7f36daa34c1>
    <BS_DocApprover xmlns="282a67c1-873c-4f15-b5cc-88b14a3966b2">
      <UserInfo>
        <DisplayName/>
        <AccountId xsi:nil="true"/>
        <AccountType/>
      </UserInfo>
    </BS_DocApprover>
    <TaxKeywordTaxHTField xmlns="282a67c1-873c-4f15-b5cc-88b14a3966b2">
      <Terms xmlns="http://schemas.microsoft.com/office/infopath/2007/PartnerControls">
        <TermInfo xmlns="http://schemas.microsoft.com/office/infopath/2007/PartnerControls">
          <TermName xmlns="http://schemas.microsoft.com/office/infopath/2007/PartnerControls">Network Security</TermName>
          <TermId xmlns="http://schemas.microsoft.com/office/infopath/2007/PartnerControls">f8c63ae9-233c-42e0-b2af-34a334cab984</TermId>
        </TermInfo>
      </Terms>
    </TaxKeywordTaxHTField>
    <BS_DocController xmlns="282a67c1-873c-4f15-b5cc-88b14a3966b2">
      <UserInfo>
        <DisplayName>Irvine Taylor</DisplayName>
        <AccountId>1831</AccountId>
        <AccountType/>
      </UserInfo>
    </BS_DocController>
    <BS_ProperRegion xmlns="282a67c1-873c-4f15-b5cc-88b14a3966b2" xsi:nil="true"/>
    <BS_DocAbstract xmlns="282a67c1-873c-4f15-b5cc-88b14a3966b2">Powerpoint on Network security A13.1.1</BS_DocAbstract>
    <Dummy_x0020_related_x0020_docs xmlns="282a67c1-873c-4f15-b5cc-88b14a3966b2" xsi:nil="true"/>
    <BS_DocCategory xmlns="282a67c1-873c-4f15-b5cc-88b14a3966b2">Delivery Processes</BS_DocCategory>
    <BS_TargetAudience xmlns="282a67c1-873c-4f15-b5cc-88b14a3966b2">
      <UserInfo>
        <DisplayName/>
        <AccountId xsi:nil="true"/>
        <AccountType/>
      </UserInfo>
    </BS_TargetAudience>
    <BS_DocReviewDate xmlns="282a67c1-873c-4f15-b5cc-88b14a3966b2">2017-12-01T00:00:00+00:00</BS_DocReviewDate>
    <TaxCatchAll xmlns="282a67c1-873c-4f15-b5cc-88b14a3966b2">
      <Value>83</Value>
      <Value>6262</Value>
    </TaxCatchAll>
    <BS_DisplayOnRollup xmlns="282a67c1-873c-4f15-b5cc-88b14a3966b2">true</BS_DisplayOnRollup>
    <BS_RelevantLocationsOrderInSearch xmlns="282a67c1-873c-4f15-b5cc-88b14a3966b2" xsi:nil="true"/>
  </documentManagement>
</p:properties>
</file>

<file path=customXml/itemProps1.xml><?xml version="1.0" encoding="utf-8"?>
<ds:datastoreItem xmlns:ds="http://schemas.openxmlformats.org/officeDocument/2006/customXml" ds:itemID="{1D010E02-7BBA-48F8-BEAE-65F268F7C0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2a67c1-873c-4f15-b5cc-88b14a3966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05BFE94-23F5-4BD0-88F8-20045D1E7299}">
  <ds:schemaRefs>
    <ds:schemaRef ds:uri="http://schemas.microsoft.com/sharepoint/v3/contenttype/forms"/>
  </ds:schemaRefs>
</ds:datastoreItem>
</file>

<file path=customXml/itemProps3.xml><?xml version="1.0" encoding="utf-8"?>
<ds:datastoreItem xmlns:ds="http://schemas.openxmlformats.org/officeDocument/2006/customXml" ds:itemID="{7944D6F2-1AA7-489D-8E70-C22A01ED5CBB}">
  <ds:schemaRefs>
    <ds:schemaRef ds:uri="http://schemas.microsoft.com/office/2006/documentManagement/types"/>
    <ds:schemaRef ds:uri="http://schemas.microsoft.com/office/2006/metadata/properties"/>
    <ds:schemaRef ds:uri="282a67c1-873c-4f15-b5cc-88b14a3966b2"/>
    <ds:schemaRef ds:uri="http://purl.org/dc/elements/1.1/"/>
    <ds:schemaRef ds:uri="http://schemas.openxmlformats.org/package/2006/metadata/core-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956</TotalTime>
  <Words>886</Words>
  <Application>Microsoft Office PowerPoint</Application>
  <PresentationFormat>On-screen Show (4:3)</PresentationFormat>
  <Paragraphs>233</Paragraphs>
  <Slides>32</Slides>
  <Notes>3</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2</vt:i4>
      </vt:variant>
      <vt:variant>
        <vt:lpstr>Slide Titles</vt:lpstr>
      </vt:variant>
      <vt:variant>
        <vt:i4>32</vt:i4>
      </vt:variant>
    </vt:vector>
  </HeadingPairs>
  <TitlesOfParts>
    <vt:vector size="38" baseType="lpstr">
      <vt:lpstr>Arial</vt:lpstr>
      <vt:lpstr>Calibri</vt:lpstr>
      <vt:lpstr>Tahoma</vt:lpstr>
      <vt:lpstr>Office Theme</vt:lpstr>
      <vt:lpstr>Bitmap Image</vt:lpstr>
      <vt:lpstr>Unknown</vt:lpstr>
      <vt:lpstr>PowerPoint Presentation</vt:lpstr>
      <vt:lpstr>Agenda</vt:lpstr>
      <vt:lpstr>Information Security Risks in Today’s  World</vt:lpstr>
      <vt:lpstr>PowerPoint Presentation</vt:lpstr>
      <vt:lpstr>Cost of Risk</vt:lpstr>
      <vt:lpstr>PowerPoint Presentation</vt:lpstr>
      <vt:lpstr>ISO 27K - Planning</vt:lpstr>
      <vt:lpstr>ISO 27K - Planning</vt:lpstr>
      <vt:lpstr>ISO 27K - Planning</vt:lpstr>
      <vt:lpstr>Most Common Findings </vt:lpstr>
      <vt:lpstr>Organization and Risk </vt:lpstr>
      <vt:lpstr>PowerPoint Presentation</vt:lpstr>
      <vt:lpstr>PowerPoint Presentation</vt:lpstr>
      <vt:lpstr>PowerPoint Presentation</vt:lpstr>
      <vt:lpstr>Building an ISMS Organization</vt:lpstr>
      <vt:lpstr>PowerPoint Presentation</vt:lpstr>
      <vt:lpstr>Risk View of the Organization</vt:lpstr>
      <vt:lpstr>Annex A View of the Organization</vt:lpstr>
      <vt:lpstr>Statement of Applicability</vt:lpstr>
      <vt:lpstr>Annex A View of the Organization</vt:lpstr>
      <vt:lpstr>Compare</vt:lpstr>
      <vt:lpstr>A Tutorial</vt:lpstr>
      <vt:lpstr>Asset Management</vt:lpstr>
      <vt:lpstr>Risk Identification </vt:lpstr>
      <vt:lpstr>Sample Risk</vt:lpstr>
      <vt:lpstr>PowerPoint Presentation</vt:lpstr>
      <vt:lpstr>Conclusion</vt:lpstr>
      <vt:lpstr>Thank You</vt:lpstr>
      <vt:lpstr>Asset Master</vt:lpstr>
      <vt:lpstr>Risk Register </vt:lpstr>
      <vt:lpstr>Edit/ Review Risk</vt:lpstr>
      <vt:lpstr>Managing Preventive Action from Risk</vt:lpstr>
    </vt:vector>
  </TitlesOfParts>
  <Company>British Standards Institution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ISO 27001 Auditing</dc:title>
  <dc:creator>Irvine Taylor</dc:creator>
  <cp:keywords>Network Security</cp:keywords>
  <cp:lastModifiedBy>Neelov Kar</cp:lastModifiedBy>
  <cp:revision>50</cp:revision>
  <dcterms:created xsi:type="dcterms:W3CDTF">2015-09-28T11:08:54Z</dcterms:created>
  <dcterms:modified xsi:type="dcterms:W3CDTF">2016-09-27T16:37:28Z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0x010100A3C29BF8FA436848B3DC1FBAD1DC35C900979134396315BD4BB5C8DB61EA7D1A26</vt:lpwstr>
  </property>
  <property fmtid="{D5CDD505-2E9C-101B-9397-08002B2CF9AE}" pid="3" name="TaxKeyword">
    <vt:lpwstr>6262;#Network Security|f8c63ae9-233c-42e0-b2af-34a334cab984</vt:lpwstr>
  </property>
  <property fmtid="{D5CDD505-2E9C-101B-9397-08002B2CF9AE}" pid="4" name="BS_RelevantLocations">
    <vt:lpwstr>83;#EMEA|4d2c81ba-bc73-4a22-9c8c-e84793c68eaf</vt:lpwstr>
  </property>
</Properties>
</file>